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CF506D-F8B5-448E-AFD7-7A303F568DE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287148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F506D-F8B5-448E-AFD7-7A303F568DE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76364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F506D-F8B5-448E-AFD7-7A303F568DE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1595985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F506D-F8B5-448E-AFD7-7A303F568DE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104110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F506D-F8B5-448E-AFD7-7A303F568DE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138215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CF506D-F8B5-448E-AFD7-7A303F568DEC}"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11440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F506D-F8B5-448E-AFD7-7A303F568DEC}"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12941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CF506D-F8B5-448E-AFD7-7A303F568DEC}"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231769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F506D-F8B5-448E-AFD7-7A303F568DEC}"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365299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F506D-F8B5-448E-AFD7-7A303F568DEC}"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147300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F506D-F8B5-448E-AFD7-7A303F568DEC}"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83B08-710B-466F-ABD6-BFBE841BA107}" type="slidenum">
              <a:rPr lang="en-US" smtClean="0"/>
              <a:t>‹#›</a:t>
            </a:fld>
            <a:endParaRPr lang="en-US"/>
          </a:p>
        </p:txBody>
      </p:sp>
    </p:spTree>
    <p:extLst>
      <p:ext uri="{BB962C8B-B14F-4D97-AF65-F5344CB8AC3E}">
        <p14:creationId xmlns:p14="http://schemas.microsoft.com/office/powerpoint/2010/main" val="3073541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F506D-F8B5-448E-AFD7-7A303F568DEC}" type="datetimeFigureOut">
              <a:rPr lang="en-US" smtClean="0"/>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83B08-710B-466F-ABD6-BFBE841BA107}" type="slidenum">
              <a:rPr lang="en-US" smtClean="0"/>
              <a:t>‹#›</a:t>
            </a:fld>
            <a:endParaRPr lang="en-US"/>
          </a:p>
        </p:txBody>
      </p:sp>
    </p:spTree>
    <p:extLst>
      <p:ext uri="{BB962C8B-B14F-4D97-AF65-F5344CB8AC3E}">
        <p14:creationId xmlns:p14="http://schemas.microsoft.com/office/powerpoint/2010/main" val="773541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838200"/>
            <a:ext cx="7772400" cy="1470025"/>
          </a:xfrm>
        </p:spPr>
        <p:txBody>
          <a:bodyPr>
            <a:noAutofit/>
          </a:bodyPr>
          <a:lstStyle/>
          <a:p>
            <a:r>
              <a:rPr lang="en-US" sz="7200" dirty="0" smtClean="0">
                <a:latin typeface="Elmore" panose="00000400000000000000" pitchFamily="2" charset="0"/>
                <a:ea typeface="Elmore" panose="00000400000000000000" pitchFamily="2" charset="0"/>
              </a:rPr>
              <a:t>The Work of the </a:t>
            </a:r>
            <a:br>
              <a:rPr lang="en-US" sz="7200" dirty="0" smtClean="0">
                <a:latin typeface="Elmore" panose="00000400000000000000" pitchFamily="2" charset="0"/>
                <a:ea typeface="Elmore" panose="00000400000000000000" pitchFamily="2" charset="0"/>
              </a:rPr>
            </a:br>
            <a:r>
              <a:rPr lang="en-US" sz="7200" dirty="0" smtClean="0">
                <a:latin typeface="Elmore" panose="00000400000000000000" pitchFamily="2" charset="0"/>
                <a:ea typeface="Elmore" panose="00000400000000000000" pitchFamily="2" charset="0"/>
              </a:rPr>
              <a:t>Holy Spirit </a:t>
            </a:r>
            <a:r>
              <a:rPr lang="en-US" sz="7200" u="sng" dirty="0" smtClean="0">
                <a:latin typeface="Elmore" panose="00000400000000000000" pitchFamily="2" charset="0"/>
                <a:ea typeface="Elmore" panose="00000400000000000000" pitchFamily="2" charset="0"/>
              </a:rPr>
              <a:t>Today</a:t>
            </a:r>
            <a:endParaRPr lang="en-US" sz="7200" u="sng" dirty="0">
              <a:latin typeface="Elmore" panose="00000400000000000000" pitchFamily="2" charset="0"/>
              <a:ea typeface="Elmore" panose="00000400000000000000" pitchFamily="2" charset="0"/>
            </a:endParaRPr>
          </a:p>
        </p:txBody>
      </p:sp>
      <p:sp>
        <p:nvSpPr>
          <p:cNvPr id="3" name="Subtitle 2"/>
          <p:cNvSpPr>
            <a:spLocks noGrp="1"/>
          </p:cNvSpPr>
          <p:nvPr>
            <p:ph type="subTitle" idx="1"/>
          </p:nvPr>
        </p:nvSpPr>
        <p:spPr>
          <a:xfrm>
            <a:off x="5943600" y="4876800"/>
            <a:ext cx="3200400" cy="1295400"/>
          </a:xfrm>
        </p:spPr>
        <p:txBody>
          <a:bodyPr/>
          <a:lstStyle/>
          <a:p>
            <a:pPr algn="r"/>
            <a:r>
              <a:rPr lang="en-US" dirty="0" smtClean="0">
                <a:solidFill>
                  <a:schemeClr val="tx1"/>
                </a:solidFill>
                <a:latin typeface="Adelon-Light" panose="00000300000000000000" pitchFamily="2" charset="0"/>
                <a:ea typeface="Adelon-Light" panose="00000300000000000000" pitchFamily="2" charset="0"/>
              </a:rPr>
              <a:t>Session 2</a:t>
            </a:r>
          </a:p>
          <a:p>
            <a:pPr algn="r"/>
            <a:r>
              <a:rPr lang="en-US" dirty="0" smtClean="0">
                <a:solidFill>
                  <a:schemeClr val="tx1"/>
                </a:solidFill>
                <a:latin typeface="Adelon-Light" panose="00000300000000000000" pitchFamily="2" charset="0"/>
                <a:ea typeface="Adelon-Light" panose="00000300000000000000" pitchFamily="2" charset="0"/>
              </a:rPr>
              <a:t>March 22, 2014</a:t>
            </a:r>
          </a:p>
          <a:p>
            <a:endParaRPr lang="en-US" dirty="0"/>
          </a:p>
        </p:txBody>
      </p:sp>
    </p:spTree>
    <p:extLst>
      <p:ext uri="{BB962C8B-B14F-4D97-AF65-F5344CB8AC3E}">
        <p14:creationId xmlns:p14="http://schemas.microsoft.com/office/powerpoint/2010/main" val="3347851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r>
              <a:rPr lang="en-US" sz="4800" u="sng" dirty="0" smtClean="0">
                <a:latin typeface="Elmore" panose="00000400000000000000" pitchFamily="2" charset="0"/>
                <a:ea typeface="Elmore" panose="00000400000000000000" pitchFamily="2" charset="0"/>
              </a:rPr>
              <a:t>Specifics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dirty="0" smtClean="0"/>
              <a:t>He guides us through the Word:</a:t>
            </a:r>
          </a:p>
          <a:p>
            <a:pPr lvl="1" algn="just"/>
            <a:r>
              <a:rPr lang="en-US" dirty="0" smtClean="0"/>
              <a:t>“…and [take] the sword of the Spirit, which is the word of God” (Ephesians 6:17).</a:t>
            </a:r>
          </a:p>
          <a:p>
            <a:pPr lvl="1" algn="just"/>
            <a:r>
              <a:rPr lang="en-US" dirty="0" smtClean="0"/>
              <a:t>Read 1 Corinthians 2:6-16.</a:t>
            </a:r>
          </a:p>
          <a:p>
            <a:pPr lvl="1" algn="just"/>
            <a:endParaRPr lang="en-US" dirty="0" smtClean="0"/>
          </a:p>
        </p:txBody>
      </p:sp>
    </p:spTree>
    <p:extLst>
      <p:ext uri="{BB962C8B-B14F-4D97-AF65-F5344CB8AC3E}">
        <p14:creationId xmlns:p14="http://schemas.microsoft.com/office/powerpoint/2010/main" val="2701043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r>
              <a:rPr lang="en-US" sz="4800" u="sng" dirty="0" smtClean="0">
                <a:latin typeface="Elmore" panose="00000400000000000000" pitchFamily="2" charset="0"/>
                <a:ea typeface="Elmore" panose="00000400000000000000" pitchFamily="2" charset="0"/>
              </a:rPr>
              <a:t>Specifics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600" dirty="0" smtClean="0"/>
              <a:t>“Therefore </a:t>
            </a:r>
            <a:r>
              <a:rPr lang="en-US" sz="2600" dirty="0"/>
              <a:t>I also, after I heard of your faith in the Lord Jesus and your love for all the saints, </a:t>
            </a:r>
            <a:r>
              <a:rPr lang="en-US" sz="2600" dirty="0" smtClean="0"/>
              <a:t>do </a:t>
            </a:r>
            <a:r>
              <a:rPr lang="en-US" sz="2600" dirty="0"/>
              <a:t>not cease to give thanks for you, making mention of you in my prayers: </a:t>
            </a:r>
            <a:r>
              <a:rPr lang="en-US" sz="2600" dirty="0" smtClean="0"/>
              <a:t>that </a:t>
            </a:r>
            <a:r>
              <a:rPr lang="en-US" sz="2600" dirty="0"/>
              <a:t>the God of our Lord Jesus Christ, the Father of glory, may give to you the spirit of wisdom and revelation in the knowledge of Him, </a:t>
            </a:r>
            <a:r>
              <a:rPr lang="en-US" sz="2600" dirty="0" smtClean="0"/>
              <a:t>the </a:t>
            </a:r>
            <a:r>
              <a:rPr lang="en-US" sz="2600" dirty="0"/>
              <a:t>eyes of your understanding being enlightened; that you may know what is the hope of His calling, what are the riches of the glory of His inheritance in the </a:t>
            </a:r>
            <a:r>
              <a:rPr lang="en-US" sz="2600" dirty="0" smtClean="0"/>
              <a:t>saints” (Ephesians 1:15-18).</a:t>
            </a:r>
          </a:p>
        </p:txBody>
      </p:sp>
    </p:spTree>
    <p:extLst>
      <p:ext uri="{BB962C8B-B14F-4D97-AF65-F5344CB8AC3E}">
        <p14:creationId xmlns:p14="http://schemas.microsoft.com/office/powerpoint/2010/main" val="846371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r>
              <a:rPr lang="en-US" sz="4800" u="sng" dirty="0" smtClean="0">
                <a:latin typeface="Elmore" panose="00000400000000000000" pitchFamily="2" charset="0"/>
                <a:ea typeface="Elmore" panose="00000400000000000000" pitchFamily="2" charset="0"/>
              </a:rPr>
              <a:t>Specifics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600" dirty="0" smtClean="0"/>
              <a:t>“If any of you lacks wisdom, let him ask of God, who gives to all liberally and without reproach” (Jas. 1:5).</a:t>
            </a:r>
          </a:p>
          <a:p>
            <a:pPr algn="just"/>
            <a:r>
              <a:rPr lang="en-US" sz="2600" dirty="0" smtClean="0"/>
              <a:t>He molds our character:</a:t>
            </a:r>
          </a:p>
          <a:p>
            <a:pPr lvl="1" algn="just"/>
            <a:r>
              <a:rPr lang="en-US" sz="2400" dirty="0" smtClean="0"/>
              <a:t>“But </a:t>
            </a:r>
            <a:r>
              <a:rPr lang="en-US" sz="2400" dirty="0"/>
              <a:t>the fruit of the Spirit is love, joy, peace, longsuffering, kindness, goodness, </a:t>
            </a:r>
            <a:r>
              <a:rPr lang="en-US" sz="2400" dirty="0" smtClean="0"/>
              <a:t>faithful- ness</a:t>
            </a:r>
            <a:r>
              <a:rPr lang="en-US" sz="2400" dirty="0"/>
              <a:t>, </a:t>
            </a:r>
            <a:r>
              <a:rPr lang="en-US" sz="2400" dirty="0" smtClean="0"/>
              <a:t>gentleness</a:t>
            </a:r>
            <a:r>
              <a:rPr lang="en-US" sz="2400" dirty="0"/>
              <a:t>, self-control. Against such there is no </a:t>
            </a:r>
            <a:r>
              <a:rPr lang="en-US" sz="2400" dirty="0" smtClean="0"/>
              <a:t>law” (Galatians 5:22-23).</a:t>
            </a:r>
          </a:p>
        </p:txBody>
      </p:sp>
    </p:spTree>
    <p:extLst>
      <p:ext uri="{BB962C8B-B14F-4D97-AF65-F5344CB8AC3E}">
        <p14:creationId xmlns:p14="http://schemas.microsoft.com/office/powerpoint/2010/main" val="150828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r>
              <a:rPr lang="en-US" sz="4800" u="sng" dirty="0" smtClean="0">
                <a:latin typeface="Elmore" panose="00000400000000000000" pitchFamily="2" charset="0"/>
                <a:ea typeface="Elmore" panose="00000400000000000000" pitchFamily="2" charset="0"/>
              </a:rPr>
              <a:t>Specifics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600" dirty="0" smtClean="0"/>
              <a:t>He helps us to overcome the flesh:</a:t>
            </a:r>
          </a:p>
          <a:p>
            <a:pPr lvl="1" algn="just"/>
            <a:r>
              <a:rPr lang="en-US" sz="2400" dirty="0"/>
              <a:t>For those who live according to the flesh set their minds on the things of the flesh, but those who live according to the Spirit, the things of the </a:t>
            </a:r>
            <a:r>
              <a:rPr lang="en-US" sz="2400" dirty="0" smtClean="0"/>
              <a:t>Spirit” (Romans 8:5).</a:t>
            </a:r>
          </a:p>
          <a:p>
            <a:pPr lvl="1" algn="just"/>
            <a:r>
              <a:rPr lang="en-US" sz="2400" dirty="0" smtClean="0"/>
              <a:t>“I </a:t>
            </a:r>
            <a:r>
              <a:rPr lang="en-US" sz="2400" dirty="0"/>
              <a:t>say then: Walk in the Spirit, and you shall not fulfill the lust of the flesh. </a:t>
            </a:r>
            <a:r>
              <a:rPr lang="en-US" sz="2400" dirty="0" smtClean="0"/>
              <a:t>For </a:t>
            </a:r>
            <a:r>
              <a:rPr lang="en-US" sz="2400" dirty="0"/>
              <a:t>the flesh lusts against the Spirit, and the Spirit against the flesh; and these are contrary to one another, so that you do not do the things that you </a:t>
            </a:r>
            <a:r>
              <a:rPr lang="en-US" sz="2400" dirty="0" smtClean="0"/>
              <a:t>wish” (Gal. 5:16-17).</a:t>
            </a:r>
          </a:p>
        </p:txBody>
      </p:sp>
    </p:spTree>
    <p:extLst>
      <p:ext uri="{BB962C8B-B14F-4D97-AF65-F5344CB8AC3E}">
        <p14:creationId xmlns:p14="http://schemas.microsoft.com/office/powerpoint/2010/main" val="2700554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r>
              <a:rPr lang="en-US" sz="4800" u="sng" dirty="0" smtClean="0">
                <a:latin typeface="Elmore" panose="00000400000000000000" pitchFamily="2" charset="0"/>
                <a:ea typeface="Elmore" panose="00000400000000000000" pitchFamily="2" charset="0"/>
              </a:rPr>
              <a:t>Specifics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dirty="0" smtClean="0"/>
              <a:t>He distributes gifts to Christians:</a:t>
            </a:r>
          </a:p>
          <a:p>
            <a:pPr lvl="1" algn="just"/>
            <a:r>
              <a:rPr lang="en-US" dirty="0" smtClean="0"/>
              <a:t>“But the same Spirit works all these things, distributing to each one individually as He wills” (1 Cor. 12:11).</a:t>
            </a:r>
          </a:p>
          <a:p>
            <a:pPr lvl="1" algn="just"/>
            <a:r>
              <a:rPr lang="en-US" dirty="0" smtClean="0"/>
              <a:t>Read Romans 12:3-8.</a:t>
            </a:r>
          </a:p>
        </p:txBody>
      </p:sp>
    </p:spTree>
    <p:extLst>
      <p:ext uri="{BB962C8B-B14F-4D97-AF65-F5344CB8AC3E}">
        <p14:creationId xmlns:p14="http://schemas.microsoft.com/office/powerpoint/2010/main" val="1667736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in Guiding Our Decisions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smtClean="0"/>
              <a:t>“Now </a:t>
            </a:r>
            <a:r>
              <a:rPr lang="en-US" sz="2400" dirty="0"/>
              <a:t>when they had gone through Phrygia and the region of Galatia, they were forbidden by the Holy Spirit to preach the word in Asia. </a:t>
            </a:r>
            <a:r>
              <a:rPr lang="en-US" sz="2400" dirty="0" smtClean="0"/>
              <a:t>After </a:t>
            </a:r>
            <a:r>
              <a:rPr lang="en-US" sz="2400" dirty="0"/>
              <a:t>they had come to </a:t>
            </a:r>
            <a:r>
              <a:rPr lang="en-US" sz="2400" dirty="0" err="1"/>
              <a:t>Mysia</a:t>
            </a:r>
            <a:r>
              <a:rPr lang="en-US" sz="2400" dirty="0"/>
              <a:t>, they tried to go into Bithynia, but the Spirit did not permit </a:t>
            </a:r>
            <a:r>
              <a:rPr lang="en-US" sz="2400" dirty="0" smtClean="0"/>
              <a:t>them. So </a:t>
            </a:r>
            <a:r>
              <a:rPr lang="en-US" sz="2400" dirty="0"/>
              <a:t>passing by </a:t>
            </a:r>
            <a:r>
              <a:rPr lang="en-US" sz="2400" dirty="0" err="1"/>
              <a:t>Mysia</a:t>
            </a:r>
            <a:r>
              <a:rPr lang="en-US" sz="2400" dirty="0"/>
              <a:t>, they came down to Troas. </a:t>
            </a:r>
            <a:r>
              <a:rPr lang="en-US" sz="2400" dirty="0" smtClean="0"/>
              <a:t>And </a:t>
            </a:r>
            <a:r>
              <a:rPr lang="en-US" sz="2400" dirty="0"/>
              <a:t>a vision appeared to Paul in the night. A man of Macedonia stood and pleaded with him, saying, </a:t>
            </a:r>
            <a:r>
              <a:rPr lang="en-US" sz="2400" dirty="0" smtClean="0"/>
              <a:t>‘Come </a:t>
            </a:r>
            <a:r>
              <a:rPr lang="en-US" sz="2400" dirty="0"/>
              <a:t>over to Macedonia and help us</a:t>
            </a:r>
            <a:r>
              <a:rPr lang="en-US" sz="2400" dirty="0" smtClean="0"/>
              <a:t>.’</a:t>
            </a:r>
            <a:r>
              <a:rPr lang="en-US" sz="2400" dirty="0"/>
              <a:t> </a:t>
            </a:r>
            <a:r>
              <a:rPr lang="en-US" sz="2400" dirty="0" smtClean="0"/>
              <a:t>Now </a:t>
            </a:r>
            <a:r>
              <a:rPr lang="en-US" sz="2400" dirty="0"/>
              <a:t>after he had seen the vision, immediately we sought to go to Macedonia, concluding that the Lord had called us to preach the gospel to </a:t>
            </a:r>
            <a:r>
              <a:rPr lang="en-US" sz="2400" dirty="0" smtClean="0"/>
              <a:t>them” (Acts 16:6-10).</a:t>
            </a:r>
          </a:p>
        </p:txBody>
      </p:sp>
    </p:spTree>
    <p:extLst>
      <p:ext uri="{BB962C8B-B14F-4D97-AF65-F5344CB8AC3E}">
        <p14:creationId xmlns:p14="http://schemas.microsoft.com/office/powerpoint/2010/main" val="49086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in Guiding Our Decisions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800" dirty="0" smtClean="0"/>
              <a:t>“For I have not shunned to declare to you the whole counsel of God. Therefore take heed to yourselves and to all the flock, among which the Holy Spirit has made you overseers, to shepherd the church of God which He purchased with His own blood” (Acts 20:28).</a:t>
            </a:r>
          </a:p>
        </p:txBody>
      </p:sp>
    </p:spTree>
    <p:extLst>
      <p:ext uri="{BB962C8B-B14F-4D97-AF65-F5344CB8AC3E}">
        <p14:creationId xmlns:p14="http://schemas.microsoft.com/office/powerpoint/2010/main" val="4145943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How Does the Holy Spirit Indwell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smtClean="0"/>
              <a:t>“Do you not know that you are the temple of God and that the Spirit of God dwells in you? If anyone defiles the temple of God, God will destroy him. For the temple of God is holy, which temple you are” (1 Cor. 3:16-17).</a:t>
            </a:r>
          </a:p>
          <a:p>
            <a:pPr algn="just"/>
            <a:r>
              <a:rPr lang="en-US" sz="2400" dirty="0" smtClean="0"/>
              <a:t>“Or </a:t>
            </a:r>
            <a:r>
              <a:rPr lang="en-US" sz="2400" dirty="0"/>
              <a:t>do you not know that your body is the temple of the Holy Spirit who is in you, whom you have from God, and you are not your own? </a:t>
            </a:r>
            <a:r>
              <a:rPr lang="en-US" sz="2400" dirty="0" smtClean="0"/>
              <a:t>For </a:t>
            </a:r>
            <a:r>
              <a:rPr lang="en-US" sz="2400" dirty="0"/>
              <a:t>you were bought at a price; therefore glorify God in your body and in your spirit, which are </a:t>
            </a:r>
            <a:r>
              <a:rPr lang="en-US" sz="2400" dirty="0" smtClean="0"/>
              <a:t>God's” (1 Cor. 6:19-20).</a:t>
            </a:r>
          </a:p>
        </p:txBody>
      </p:sp>
    </p:spTree>
    <p:extLst>
      <p:ext uri="{BB962C8B-B14F-4D97-AF65-F5344CB8AC3E}">
        <p14:creationId xmlns:p14="http://schemas.microsoft.com/office/powerpoint/2010/main" val="138948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How Does the Holy Spirit Indwell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a:t>But you are not in the flesh but in the Spirit, if indeed the Spirit of God dwells in you. Now if anyone does not have the Spirit of Christ, he is not His. </a:t>
            </a:r>
            <a:r>
              <a:rPr lang="en-US" sz="2400" dirty="0" smtClean="0"/>
              <a:t>And </a:t>
            </a:r>
            <a:r>
              <a:rPr lang="en-US" sz="2400" dirty="0"/>
              <a:t>if Christ is in you, the body is dead because of sin, but the Spirit is life because of righteousness. </a:t>
            </a:r>
            <a:r>
              <a:rPr lang="en-US" sz="2400" dirty="0" smtClean="0"/>
              <a:t>But </a:t>
            </a:r>
            <a:r>
              <a:rPr lang="en-US" sz="2400" dirty="0"/>
              <a:t>if the Spirit of Him who raised Jesus from the dead dwells in you, He who raised Christ from the dead will also give life to your mortal bodies through His Spirit who dwells in </a:t>
            </a:r>
            <a:r>
              <a:rPr lang="en-US" sz="2400" dirty="0" smtClean="0"/>
              <a:t>you” (Romans 8:9-11).</a:t>
            </a:r>
          </a:p>
          <a:p>
            <a:pPr algn="just"/>
            <a:r>
              <a:rPr lang="en-US" sz="2400" dirty="0" smtClean="0"/>
              <a:t>“Let the word of Christ dwell in you…” (Col. 3:16).</a:t>
            </a:r>
          </a:p>
        </p:txBody>
      </p:sp>
    </p:spTree>
    <p:extLst>
      <p:ext uri="{BB962C8B-B14F-4D97-AF65-F5344CB8AC3E}">
        <p14:creationId xmlns:p14="http://schemas.microsoft.com/office/powerpoint/2010/main" val="3560630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How Does the Holy Spirit Indwell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smtClean="0"/>
              <a:t>Consider the origin of this ‘temple language’ in 1 Kings 8.</a:t>
            </a:r>
          </a:p>
          <a:p>
            <a:pPr lvl="1" algn="just"/>
            <a:r>
              <a:rPr lang="en-US" sz="3200" dirty="0" smtClean="0"/>
              <a:t>God indwelt the Temple:</a:t>
            </a:r>
          </a:p>
          <a:p>
            <a:pPr lvl="2" algn="just"/>
            <a:r>
              <a:rPr lang="en-US" dirty="0" smtClean="0"/>
              <a:t>Read 1 Kings 8:10-13.</a:t>
            </a:r>
          </a:p>
          <a:p>
            <a:pPr lvl="2" algn="just"/>
            <a:r>
              <a:rPr lang="en-US" dirty="0" smtClean="0"/>
              <a:t>“And </a:t>
            </a:r>
            <a:r>
              <a:rPr lang="en-US" dirty="0"/>
              <a:t>David arose and went with all the people who were with him from </a:t>
            </a:r>
            <a:r>
              <a:rPr lang="en-US" dirty="0" err="1"/>
              <a:t>Baale</a:t>
            </a:r>
            <a:r>
              <a:rPr lang="en-US" dirty="0"/>
              <a:t> Judah to bring up from there the ark of God, whose name is called by the Name, the Lord of Hosts, who dwells between the </a:t>
            </a:r>
            <a:r>
              <a:rPr lang="en-US" dirty="0" smtClean="0"/>
              <a:t>cherubim” (2 Samuel 6:2).</a:t>
            </a:r>
          </a:p>
        </p:txBody>
      </p:sp>
    </p:spTree>
    <p:extLst>
      <p:ext uri="{BB962C8B-B14F-4D97-AF65-F5344CB8AC3E}">
        <p14:creationId xmlns:p14="http://schemas.microsoft.com/office/powerpoint/2010/main" val="797401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of Conversion</a:t>
            </a:r>
            <a:endParaRPr lang="en-US" sz="4800"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371600"/>
            <a:ext cx="7543800" cy="4525963"/>
          </a:xfrm>
        </p:spPr>
        <p:txBody>
          <a:bodyPr>
            <a:normAutofit fontScale="92500" lnSpcReduction="10000"/>
          </a:bodyPr>
          <a:lstStyle/>
          <a:p>
            <a:pPr algn="just"/>
            <a:r>
              <a:rPr lang="en-US" dirty="0" smtClean="0"/>
              <a:t>He convicts us of our sin</a:t>
            </a:r>
          </a:p>
          <a:p>
            <a:pPr lvl="1" algn="just"/>
            <a:r>
              <a:rPr lang="en-US" dirty="0"/>
              <a:t>Nevertheless I tell you the truth. It is to your advantage that I go away; for if I do not go away, the Helper will not come to you; but if I depart, I will send Him to you. </a:t>
            </a:r>
            <a:r>
              <a:rPr lang="en-US" dirty="0" smtClean="0"/>
              <a:t>And </a:t>
            </a:r>
            <a:r>
              <a:rPr lang="en-US" dirty="0"/>
              <a:t>when He has come, He will convict the world of sin, and of righteousness, and of judgment: </a:t>
            </a:r>
            <a:r>
              <a:rPr lang="en-US" dirty="0" smtClean="0"/>
              <a:t>of </a:t>
            </a:r>
            <a:r>
              <a:rPr lang="en-US" dirty="0"/>
              <a:t>sin, because they do not believe in Me; </a:t>
            </a:r>
            <a:r>
              <a:rPr lang="en-US" dirty="0" smtClean="0"/>
              <a:t>of </a:t>
            </a:r>
            <a:r>
              <a:rPr lang="en-US" dirty="0"/>
              <a:t>righteousness, because I go to My Father and you see Me no more; </a:t>
            </a:r>
            <a:r>
              <a:rPr lang="en-US" dirty="0" smtClean="0"/>
              <a:t>of </a:t>
            </a:r>
            <a:r>
              <a:rPr lang="en-US" dirty="0"/>
              <a:t>judgment, because the ruler of this world is </a:t>
            </a:r>
            <a:r>
              <a:rPr lang="en-US" dirty="0" smtClean="0"/>
              <a:t>judged” (Jn. 16:7-11).</a:t>
            </a:r>
            <a:endParaRPr lang="en-US" dirty="0"/>
          </a:p>
        </p:txBody>
      </p:sp>
    </p:spTree>
    <p:extLst>
      <p:ext uri="{BB962C8B-B14F-4D97-AF65-F5344CB8AC3E}">
        <p14:creationId xmlns:p14="http://schemas.microsoft.com/office/powerpoint/2010/main" val="222500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How Does the Holy Spirit Indwell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smtClean="0"/>
              <a:t>Consider the origin of this ‘temple language’ in 1 Kings 8.</a:t>
            </a:r>
          </a:p>
          <a:p>
            <a:pPr lvl="1" algn="just"/>
            <a:r>
              <a:rPr lang="en-US" sz="3200" dirty="0" smtClean="0"/>
              <a:t>He couldn’t dwell there:</a:t>
            </a:r>
          </a:p>
          <a:p>
            <a:pPr lvl="2" algn="just"/>
            <a:r>
              <a:rPr lang="en-US" sz="2800" dirty="0" smtClean="0"/>
              <a:t>“But </a:t>
            </a:r>
            <a:r>
              <a:rPr lang="en-US" sz="2800" dirty="0"/>
              <a:t>will God indeed dwell on the earth? Behold, heaven and the heaven of heavens cannot contain You. How much less this temple which I have built</a:t>
            </a:r>
            <a:r>
              <a:rPr lang="en-US" sz="2800" dirty="0" smtClean="0"/>
              <a:t>!” (1 Kings 8:27).</a:t>
            </a:r>
          </a:p>
          <a:p>
            <a:pPr lvl="2" algn="just"/>
            <a:r>
              <a:rPr lang="en-US" sz="2800" dirty="0" smtClean="0"/>
              <a:t>“Since He is Lord of heaven and earth [and] does not dwell in temples made with hands” (Ac. 17:24).</a:t>
            </a:r>
          </a:p>
        </p:txBody>
      </p:sp>
    </p:spTree>
    <p:extLst>
      <p:ext uri="{BB962C8B-B14F-4D97-AF65-F5344CB8AC3E}">
        <p14:creationId xmlns:p14="http://schemas.microsoft.com/office/powerpoint/2010/main" val="3166739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How Does the Holy Spirit Indwell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smtClean="0"/>
              <a:t>Consider the origin of this ‘temple language’ in 1 Kings 8.</a:t>
            </a:r>
          </a:p>
          <a:p>
            <a:pPr lvl="1" algn="just"/>
            <a:r>
              <a:rPr lang="en-US" sz="3200" dirty="0" smtClean="0"/>
              <a:t>He actually dwelt in heaven:</a:t>
            </a:r>
          </a:p>
          <a:p>
            <a:pPr lvl="2" algn="just"/>
            <a:r>
              <a:rPr lang="en-US" sz="2800" dirty="0" smtClean="0"/>
              <a:t>Read 1 Kin. 8:30, 32, 36, 39, 43, 45, 49.</a:t>
            </a:r>
          </a:p>
        </p:txBody>
      </p:sp>
    </p:spTree>
    <p:extLst>
      <p:ext uri="{BB962C8B-B14F-4D97-AF65-F5344CB8AC3E}">
        <p14:creationId xmlns:p14="http://schemas.microsoft.com/office/powerpoint/2010/main" val="906365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of Conversion</a:t>
            </a:r>
            <a:endParaRPr lang="en-US" sz="4800"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371600"/>
            <a:ext cx="7543800" cy="4525963"/>
          </a:xfrm>
        </p:spPr>
        <p:txBody>
          <a:bodyPr>
            <a:noAutofit/>
          </a:bodyPr>
          <a:lstStyle/>
          <a:p>
            <a:pPr algn="just"/>
            <a:r>
              <a:rPr lang="en-US" sz="2400" dirty="0" smtClean="0"/>
              <a:t>“Now </a:t>
            </a:r>
            <a:r>
              <a:rPr lang="en-US" sz="2400" dirty="0"/>
              <a:t>an angel of the Lord spoke to Philip, saying, "Arise and go toward the south along the road which goes down from Jerusalem to Gaza." This is desert. </a:t>
            </a:r>
            <a:r>
              <a:rPr lang="en-US" sz="2400" dirty="0" smtClean="0"/>
              <a:t>So </a:t>
            </a:r>
            <a:r>
              <a:rPr lang="en-US" sz="2400" dirty="0"/>
              <a:t>he arose and went. And behold, a man of Ethiopia, a eunuch of great authority under Candace the queen of the Ethiopians, who had charge of all her treasury, and had come to Jerusalem to worship, </a:t>
            </a:r>
            <a:r>
              <a:rPr lang="en-US" sz="2400" dirty="0" smtClean="0"/>
              <a:t>was </a:t>
            </a:r>
            <a:r>
              <a:rPr lang="en-US" sz="2400" dirty="0"/>
              <a:t>returning. And sitting in his chariot, he was reading Isaiah the prophet. </a:t>
            </a:r>
            <a:r>
              <a:rPr lang="en-US" sz="2400" dirty="0" smtClean="0"/>
              <a:t>Then </a:t>
            </a:r>
            <a:r>
              <a:rPr lang="en-US" sz="2400" dirty="0"/>
              <a:t>the Spirit said to Philip, "Go near and overtake this </a:t>
            </a:r>
            <a:r>
              <a:rPr lang="en-US" sz="2400" dirty="0" smtClean="0"/>
              <a:t>chariot“ (Acts 8:26-29).</a:t>
            </a:r>
            <a:endParaRPr lang="en-US" sz="2400" dirty="0"/>
          </a:p>
        </p:txBody>
      </p:sp>
    </p:spTree>
    <p:extLst>
      <p:ext uri="{BB962C8B-B14F-4D97-AF65-F5344CB8AC3E}">
        <p14:creationId xmlns:p14="http://schemas.microsoft.com/office/powerpoint/2010/main" val="186004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of Conversion</a:t>
            </a:r>
            <a:endParaRPr lang="en-US" sz="4800"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371600"/>
            <a:ext cx="7543800" cy="4525963"/>
          </a:xfrm>
        </p:spPr>
        <p:txBody>
          <a:bodyPr>
            <a:noAutofit/>
          </a:bodyPr>
          <a:lstStyle/>
          <a:p>
            <a:pPr algn="just"/>
            <a:r>
              <a:rPr lang="en-US" sz="2400" dirty="0" smtClean="0"/>
              <a:t>“</a:t>
            </a:r>
            <a:r>
              <a:rPr lang="en-US" sz="2400" dirty="0"/>
              <a:t>How then shall they call on Him in whom they have not believed? And how shall they believe in Him of whom they have not heard? And how shall they hear without a preacher? </a:t>
            </a:r>
            <a:r>
              <a:rPr lang="en-US" sz="2400" dirty="0" smtClean="0"/>
              <a:t>And </a:t>
            </a:r>
            <a:r>
              <a:rPr lang="en-US" sz="2400" dirty="0"/>
              <a:t>how shall they preach unless they are sent? As it is written: </a:t>
            </a:r>
            <a:r>
              <a:rPr lang="en-US" sz="2400" dirty="0" smtClean="0"/>
              <a:t>‘How </a:t>
            </a:r>
            <a:r>
              <a:rPr lang="en-US" sz="2400" dirty="0"/>
              <a:t>beautiful are the feet of those who preach the gospel of peace, Who bring glad tidings of good things</a:t>
            </a:r>
            <a:r>
              <a:rPr lang="en-US" sz="2400" dirty="0" smtClean="0"/>
              <a:t>!’</a:t>
            </a:r>
            <a:r>
              <a:rPr lang="en-US" sz="2400" dirty="0"/>
              <a:t> </a:t>
            </a:r>
            <a:r>
              <a:rPr lang="en-US" sz="2400" dirty="0" smtClean="0"/>
              <a:t>But </a:t>
            </a:r>
            <a:r>
              <a:rPr lang="en-US" sz="2400" dirty="0"/>
              <a:t>they have not all obeyed the gospel. For Isaiah says, </a:t>
            </a:r>
            <a:r>
              <a:rPr lang="en-US" sz="2400" dirty="0" smtClean="0"/>
              <a:t>‘Lord</a:t>
            </a:r>
            <a:r>
              <a:rPr lang="en-US" sz="2400" dirty="0"/>
              <a:t>, who has believed our report</a:t>
            </a:r>
            <a:r>
              <a:rPr lang="en-US" sz="2400" dirty="0" smtClean="0"/>
              <a:t>?’</a:t>
            </a:r>
            <a:r>
              <a:rPr lang="en-US" sz="2400" dirty="0"/>
              <a:t> So then faith comes by hearing, and hearing by the word of </a:t>
            </a:r>
            <a:r>
              <a:rPr lang="en-US" sz="2400" dirty="0" smtClean="0"/>
              <a:t>God” (Romans 10:14-17).</a:t>
            </a:r>
            <a:endParaRPr lang="en-US" sz="2400" dirty="0"/>
          </a:p>
        </p:txBody>
      </p:sp>
    </p:spTree>
    <p:extLst>
      <p:ext uri="{BB962C8B-B14F-4D97-AF65-F5344CB8AC3E}">
        <p14:creationId xmlns:p14="http://schemas.microsoft.com/office/powerpoint/2010/main" val="545089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of Conversion</a:t>
            </a:r>
            <a:endParaRPr lang="en-US" sz="4800"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371600"/>
            <a:ext cx="7543800" cy="4525963"/>
          </a:xfrm>
        </p:spPr>
        <p:txBody>
          <a:bodyPr>
            <a:noAutofit/>
          </a:bodyPr>
          <a:lstStyle/>
          <a:p>
            <a:pPr algn="just"/>
            <a:r>
              <a:rPr lang="en-US" dirty="0" smtClean="0"/>
              <a:t>We are “born” of the Spirit:</a:t>
            </a:r>
          </a:p>
          <a:p>
            <a:pPr lvl="1" algn="just"/>
            <a:r>
              <a:rPr lang="en-US" sz="2400" dirty="0" smtClean="0"/>
              <a:t>“Jesus </a:t>
            </a:r>
            <a:r>
              <a:rPr lang="en-US" sz="2400" dirty="0"/>
              <a:t>answered, </a:t>
            </a:r>
            <a:r>
              <a:rPr lang="en-US" sz="2400" dirty="0" smtClean="0"/>
              <a:t>‘Most </a:t>
            </a:r>
            <a:r>
              <a:rPr lang="en-US" sz="2400" dirty="0"/>
              <a:t>assuredly, I say to you, unless one is born of water and the Spirit, he cannot enter the kingdom of </a:t>
            </a:r>
            <a:r>
              <a:rPr lang="en-US" sz="2400" dirty="0" smtClean="0"/>
              <a:t>God’” (John 3:5).</a:t>
            </a:r>
          </a:p>
          <a:p>
            <a:pPr lvl="1" algn="just"/>
            <a:r>
              <a:rPr lang="en-US" sz="2000" b="1" dirty="0" smtClean="0"/>
              <a:t>“</a:t>
            </a:r>
            <a:r>
              <a:rPr lang="en-US" sz="2000" dirty="0" smtClean="0"/>
              <a:t>And </a:t>
            </a:r>
            <a:r>
              <a:rPr lang="en-US" sz="2000" dirty="0"/>
              <a:t>He came and preached peace to you who were afar off and to those who were near. </a:t>
            </a:r>
            <a:r>
              <a:rPr lang="en-US" sz="2000" dirty="0" smtClean="0"/>
              <a:t>For </a:t>
            </a:r>
            <a:r>
              <a:rPr lang="en-US" sz="2000" dirty="0"/>
              <a:t>through Him we both have access by one Spirit to the </a:t>
            </a:r>
            <a:r>
              <a:rPr lang="en-US" sz="2000" dirty="0" smtClean="0"/>
              <a:t>Father” (Eph. 2:17-18).</a:t>
            </a:r>
          </a:p>
          <a:p>
            <a:pPr lvl="1" algn="just"/>
            <a:r>
              <a:rPr lang="en-US" sz="2400" dirty="0" smtClean="0"/>
              <a:t>“not </a:t>
            </a:r>
            <a:r>
              <a:rPr lang="en-US" sz="2400" dirty="0"/>
              <a:t>by works of righteousness which we have done, but according to His mercy He saved us, through the washing of regeneration and renewing of the Holy </a:t>
            </a:r>
            <a:r>
              <a:rPr lang="en-US" sz="2400" dirty="0" smtClean="0"/>
              <a:t>Spirit” (Titus 3:5).</a:t>
            </a:r>
            <a:endParaRPr lang="en-US" sz="2400" dirty="0"/>
          </a:p>
        </p:txBody>
      </p:sp>
    </p:spTree>
    <p:extLst>
      <p:ext uri="{BB962C8B-B14F-4D97-AF65-F5344CB8AC3E}">
        <p14:creationId xmlns:p14="http://schemas.microsoft.com/office/powerpoint/2010/main" val="2636747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dirty="0" smtClean="0">
                <a:latin typeface="Elmore" panose="00000400000000000000" pitchFamily="2" charset="0"/>
                <a:ea typeface="Elmore" panose="00000400000000000000" pitchFamily="2" charset="0"/>
              </a:rPr>
              <a:t>His Work of Conversion</a:t>
            </a:r>
            <a:endParaRPr lang="en-US" sz="4800"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371600"/>
            <a:ext cx="7543800" cy="4525963"/>
          </a:xfrm>
        </p:spPr>
        <p:txBody>
          <a:bodyPr>
            <a:noAutofit/>
          </a:bodyPr>
          <a:lstStyle/>
          <a:p>
            <a:pPr algn="just"/>
            <a:r>
              <a:rPr lang="en-US" dirty="0" smtClean="0"/>
              <a:t>He delivers us into God’s fellowship:</a:t>
            </a:r>
          </a:p>
          <a:p>
            <a:pPr lvl="1" algn="just"/>
            <a:r>
              <a:rPr lang="en-US" sz="2400" dirty="0" smtClean="0"/>
              <a:t>“For </a:t>
            </a:r>
            <a:r>
              <a:rPr lang="en-US" sz="2400" dirty="0"/>
              <a:t>as the body is one and has many members, but all the members of that one body, being many, are one body, so also is Christ. </a:t>
            </a:r>
            <a:r>
              <a:rPr lang="en-US" sz="2400" dirty="0" smtClean="0"/>
              <a:t>For </a:t>
            </a:r>
            <a:r>
              <a:rPr lang="en-US" sz="2400" dirty="0"/>
              <a:t>by one Spirit we were all baptized into one body--whether Jews or Greeks, whether slaves or free--and have all been made to drink into one </a:t>
            </a:r>
            <a:r>
              <a:rPr lang="en-US" sz="2400" dirty="0" smtClean="0"/>
              <a:t>Spirit” (1 Corinthians 12:12-13).</a:t>
            </a:r>
          </a:p>
          <a:p>
            <a:pPr lvl="1" algn="just"/>
            <a:r>
              <a:rPr lang="en-US" sz="2400" dirty="0" smtClean="0"/>
              <a:t>Compare to Acts 2:38, 47.</a:t>
            </a:r>
            <a:endParaRPr lang="en-US" sz="2400" dirty="0"/>
          </a:p>
        </p:txBody>
      </p:sp>
    </p:spTree>
    <p:extLst>
      <p:ext uri="{BB962C8B-B14F-4D97-AF65-F5344CB8AC3E}">
        <p14:creationId xmlns:p14="http://schemas.microsoft.com/office/powerpoint/2010/main" val="2243085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br>
              <a:rPr lang="en-US" sz="4800" dirty="0" smtClean="0">
                <a:latin typeface="Elmore" panose="00000400000000000000" pitchFamily="2" charset="0"/>
                <a:ea typeface="Elmore" panose="00000400000000000000" pitchFamily="2" charset="0"/>
              </a:rPr>
            </a:br>
            <a:r>
              <a:rPr lang="en-US" sz="4800" u="sng" dirty="0" smtClean="0">
                <a:latin typeface="Elmore" panose="00000400000000000000" pitchFamily="2" charset="0"/>
                <a:ea typeface="Elmore" panose="00000400000000000000" pitchFamily="2" charset="0"/>
              </a:rPr>
              <a:t>He Preserves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sz="2400" dirty="0" smtClean="0"/>
              <a:t>“Now </a:t>
            </a:r>
            <a:r>
              <a:rPr lang="en-US" sz="2400" dirty="0"/>
              <a:t>He who establishes us with you in Christ and has anointed us is God, </a:t>
            </a:r>
            <a:r>
              <a:rPr lang="en-US" sz="2400" dirty="0" smtClean="0"/>
              <a:t>who </a:t>
            </a:r>
            <a:r>
              <a:rPr lang="en-US" sz="2400" dirty="0"/>
              <a:t>also has sealed us and given us the Spirit in our hearts as a </a:t>
            </a:r>
            <a:r>
              <a:rPr lang="en-US" sz="2400" dirty="0" smtClean="0"/>
              <a:t>guarantee” (2 Cor. 1:21-22).</a:t>
            </a:r>
          </a:p>
          <a:p>
            <a:pPr algn="just"/>
            <a:r>
              <a:rPr lang="en-US" sz="2400" dirty="0" smtClean="0"/>
              <a:t>“In </a:t>
            </a:r>
            <a:r>
              <a:rPr lang="en-US" sz="2400" dirty="0"/>
              <a:t>Him you also trusted, after you heard the word of truth, the gospel of your salvation; in whom also, having believed, you were sealed with the Holy Spirit of promise, </a:t>
            </a:r>
            <a:r>
              <a:rPr lang="en-US" sz="2400" dirty="0" smtClean="0"/>
              <a:t>who</a:t>
            </a:r>
            <a:r>
              <a:rPr lang="en-US" sz="2400" dirty="0"/>
              <a:t> is the guarantee of our inheritance until the redemption of the purchased possession, to the praise of His </a:t>
            </a:r>
            <a:r>
              <a:rPr lang="en-US" sz="2400" dirty="0" smtClean="0"/>
              <a:t>glory” (Ephesians 1:13-14).</a:t>
            </a:r>
            <a:endParaRPr lang="en-US" sz="2400" dirty="0"/>
          </a:p>
        </p:txBody>
      </p:sp>
    </p:spTree>
    <p:extLst>
      <p:ext uri="{BB962C8B-B14F-4D97-AF65-F5344CB8AC3E}">
        <p14:creationId xmlns:p14="http://schemas.microsoft.com/office/powerpoint/2010/main" val="1471454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br>
              <a:rPr lang="en-US" sz="4800" dirty="0" smtClean="0">
                <a:latin typeface="Elmore" panose="00000400000000000000" pitchFamily="2" charset="0"/>
                <a:ea typeface="Elmore" panose="00000400000000000000" pitchFamily="2" charset="0"/>
              </a:rPr>
            </a:br>
            <a:r>
              <a:rPr lang="en-US" sz="4800" u="sng" dirty="0" smtClean="0">
                <a:latin typeface="Elmore" panose="00000400000000000000" pitchFamily="2" charset="0"/>
                <a:ea typeface="Elmore" panose="00000400000000000000" pitchFamily="2" charset="0"/>
              </a:rPr>
              <a:t>He Confirms Us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marL="0" indent="0" algn="just">
              <a:buNone/>
            </a:pPr>
            <a:r>
              <a:rPr lang="en-US" sz="2400" dirty="0" smtClean="0"/>
              <a:t>“For </a:t>
            </a:r>
            <a:r>
              <a:rPr lang="en-US" sz="2400" dirty="0"/>
              <a:t>as many as are led by the Spirit of God, these are sons of God. </a:t>
            </a:r>
            <a:r>
              <a:rPr lang="en-US" sz="2400" dirty="0" smtClean="0"/>
              <a:t>For </a:t>
            </a:r>
            <a:r>
              <a:rPr lang="en-US" sz="2400" dirty="0"/>
              <a:t>you did not receive the spirit of bondage again to fear, but you received the Spirit of adoption by whom we cry out, </a:t>
            </a:r>
            <a:r>
              <a:rPr lang="en-US" sz="2400" dirty="0" smtClean="0"/>
              <a:t>Abba</a:t>
            </a:r>
            <a:r>
              <a:rPr lang="en-US" sz="2400" dirty="0"/>
              <a:t>, </a:t>
            </a:r>
            <a:r>
              <a:rPr lang="en-US" sz="2400" dirty="0" smtClean="0"/>
              <a:t>Father” (Romans 8:14-15).</a:t>
            </a:r>
          </a:p>
        </p:txBody>
      </p:sp>
    </p:spTree>
    <p:extLst>
      <p:ext uri="{BB962C8B-B14F-4D97-AF65-F5344CB8AC3E}">
        <p14:creationId xmlns:p14="http://schemas.microsoft.com/office/powerpoint/2010/main" val="8512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ermoncentral.com/Images/Sermon-PowerPoint-Templates/W/o/PowerPoint-Template-Work-of-the-Holy-Spirit_slide5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4800" dirty="0" smtClean="0">
                <a:latin typeface="Elmore" panose="00000400000000000000" pitchFamily="2" charset="0"/>
                <a:ea typeface="Elmore" panose="00000400000000000000" pitchFamily="2" charset="0"/>
              </a:rPr>
              <a:t>His Work of Preservation – </a:t>
            </a:r>
            <a:r>
              <a:rPr lang="en-US" sz="4800" u="sng" dirty="0" smtClean="0">
                <a:latin typeface="Elmore" panose="00000400000000000000" pitchFamily="2" charset="0"/>
                <a:ea typeface="Elmore" panose="00000400000000000000" pitchFamily="2" charset="0"/>
              </a:rPr>
              <a:t>Specifics</a:t>
            </a:r>
            <a:endParaRPr lang="en-US" sz="4800" u="sng" dirty="0">
              <a:latin typeface="Elmore" panose="00000400000000000000" pitchFamily="2" charset="0"/>
              <a:ea typeface="Elmore" panose="00000400000000000000" pitchFamily="2" charset="0"/>
            </a:endParaRPr>
          </a:p>
        </p:txBody>
      </p:sp>
      <p:sp>
        <p:nvSpPr>
          <p:cNvPr id="3" name="Content Placeholder 2"/>
          <p:cNvSpPr>
            <a:spLocks noGrp="1"/>
          </p:cNvSpPr>
          <p:nvPr>
            <p:ph idx="1"/>
          </p:nvPr>
        </p:nvSpPr>
        <p:spPr>
          <a:xfrm>
            <a:off x="1143000" y="1524000"/>
            <a:ext cx="7543800" cy="4373563"/>
          </a:xfrm>
        </p:spPr>
        <p:txBody>
          <a:bodyPr>
            <a:noAutofit/>
          </a:bodyPr>
          <a:lstStyle/>
          <a:p>
            <a:pPr algn="just"/>
            <a:r>
              <a:rPr lang="en-US" dirty="0" smtClean="0"/>
              <a:t>We pray in the Spirit:</a:t>
            </a:r>
          </a:p>
          <a:p>
            <a:pPr lvl="1" algn="just"/>
            <a:r>
              <a:rPr lang="en-US" dirty="0" smtClean="0"/>
              <a:t>“Praying always with all prayer and supplication in the Spirit” (Ephesians 6:18).</a:t>
            </a:r>
          </a:p>
          <a:p>
            <a:pPr lvl="1" algn="just"/>
            <a:r>
              <a:rPr lang="en-US" dirty="0" smtClean="0"/>
              <a:t>“But you, beloved, building yourselves up on your most holy faith, praying in the Holy Spirit” (Jude 20).</a:t>
            </a:r>
          </a:p>
          <a:p>
            <a:pPr lvl="1" algn="just"/>
            <a:r>
              <a:rPr lang="en-US" dirty="0" smtClean="0"/>
              <a:t>Also read Romans 8:26-27.</a:t>
            </a:r>
          </a:p>
        </p:txBody>
      </p:sp>
    </p:spTree>
    <p:extLst>
      <p:ext uri="{BB962C8B-B14F-4D97-AF65-F5344CB8AC3E}">
        <p14:creationId xmlns:p14="http://schemas.microsoft.com/office/powerpoint/2010/main" val="3055569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1046</Words>
  <Application>Microsoft Office PowerPoint</Application>
  <PresentationFormat>On-screen Show (4:3)</PresentationFormat>
  <Paragraphs>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Work of the  Holy Spirit Today</vt:lpstr>
      <vt:lpstr>His Work of Conversion</vt:lpstr>
      <vt:lpstr>His Work of Conversion</vt:lpstr>
      <vt:lpstr>His Work of Conversion</vt:lpstr>
      <vt:lpstr>His Work of Conversion</vt:lpstr>
      <vt:lpstr>His Work of Conversion</vt:lpstr>
      <vt:lpstr>His Work of Preservation –  He Preserves Us</vt:lpstr>
      <vt:lpstr>His Work of Preservation –  He Confirms Us</vt:lpstr>
      <vt:lpstr>His Work of Preservation – Specifics</vt:lpstr>
      <vt:lpstr>His Work of Preservation – Specifics</vt:lpstr>
      <vt:lpstr>His Work of Preservation – Specifics</vt:lpstr>
      <vt:lpstr>His Work of Preservation – Specifics</vt:lpstr>
      <vt:lpstr>His Work of Preservation – Specifics</vt:lpstr>
      <vt:lpstr>His Work of Preservation – Specifics</vt:lpstr>
      <vt:lpstr>His Work in Guiding Our Decisions</vt:lpstr>
      <vt:lpstr>His Work in Guiding Our Decisions</vt:lpstr>
      <vt:lpstr>How Does the Holy Spirit Indwell Us?</vt:lpstr>
      <vt:lpstr>How Does the Holy Spirit Indwell Us?</vt:lpstr>
      <vt:lpstr>How Does the Holy Spirit Indwell Us?</vt:lpstr>
      <vt:lpstr>How Does the Holy Spirit Indwell Us?</vt:lpstr>
      <vt:lpstr>How Does the Holy Spirit Indwell 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the  Holy Spirit Today</dc:title>
  <dc:creator>queenway</dc:creator>
  <cp:lastModifiedBy>queenway</cp:lastModifiedBy>
  <cp:revision>6</cp:revision>
  <dcterms:created xsi:type="dcterms:W3CDTF">2014-03-19T18:01:58Z</dcterms:created>
  <dcterms:modified xsi:type="dcterms:W3CDTF">2014-03-19T18:53:44Z</dcterms:modified>
</cp:coreProperties>
</file>