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71" r:id="rId6"/>
    <p:sldId id="260" r:id="rId7"/>
    <p:sldId id="265" r:id="rId8"/>
    <p:sldId id="266"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0B02"/>
    <a:srgbClr val="E60903"/>
    <a:srgbClr val="ECEEEF"/>
    <a:srgbClr val="980E00"/>
    <a:srgbClr val="E20C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57A2-3373-4358-B423-A74CD9EDD8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E5C170-A7EB-481C-BB17-80D796667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54F000-6C7A-49C3-A889-D84D2FADDA6B}"/>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5405CE37-1E5C-454E-828C-B749C9BD4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682D4-9174-4FA9-A655-8609640D7C87}"/>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73417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88060-140C-4E86-B985-14E456689C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D02509-F43F-4626-814A-BAC71948C08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0A507B-FA69-4CBE-A0F6-031423BFEC9F}"/>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CFD0FE45-F807-4F94-A505-E451F8D47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95E31-3A6F-40D6-9190-83895A93712A}"/>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104862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FB6C89-9B4D-4A5D-B16F-ADEA611C1E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67823D-D378-4365-A164-F390184697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F58C5-4CBB-4C48-8380-D78293C17AC8}"/>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5D901082-DB6E-44E0-920E-43C27EE7B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83742-C514-415B-BCA9-F978F7CC3563}"/>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212768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70AD4-F5A3-42E2-A547-7679DA8F39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C54533-22D6-448B-8757-C1F54D74996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EE2ED-3FF8-449F-8865-D393AD08AD4B}"/>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C8E01EFE-9C62-49E9-B641-C31F0A133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82820-786E-49D6-8036-F4F579468746}"/>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191263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77181-2FCB-4D7C-8B24-7DD13DCF8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8D0A3B-6325-41E3-9557-65C2F0F5AB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77AF00D-9BE5-4C31-AAE1-1D829A9D33AB}"/>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2FCD683E-1887-42E6-AD6D-7E71AF31F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155FA-4355-4493-84A1-33D3C3026CE9}"/>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326219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D3F28-D7CA-4834-9324-A5C6AD0436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EB52DE-2FFA-4900-8B6C-A86AC2D906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220B31-102A-4374-ACB9-6DE55744BC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B76B3C-E7C8-4780-A6EA-66D50E06A04F}"/>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6" name="Footer Placeholder 5">
            <a:extLst>
              <a:ext uri="{FF2B5EF4-FFF2-40B4-BE49-F238E27FC236}">
                <a16:creationId xmlns:a16="http://schemas.microsoft.com/office/drawing/2014/main" id="{52BA9163-866D-4E5E-BE63-600F1EBEF1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44BB02-21A1-48F8-8774-CD6FCD36020A}"/>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315698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6C080-C752-47CF-AC61-0F1B0179DB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82A6DB-7D99-4648-B34C-066CD507A3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04A29F-3C8E-403E-9F39-16571A3AE2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A010EC-E848-4146-847C-0808F3F9A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ECEAB8-2709-469E-9B7D-7FBBF23197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B25275-4FA8-4D23-BD8A-0E4ADBFDCE4E}"/>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8" name="Footer Placeholder 7">
            <a:extLst>
              <a:ext uri="{FF2B5EF4-FFF2-40B4-BE49-F238E27FC236}">
                <a16:creationId xmlns:a16="http://schemas.microsoft.com/office/drawing/2014/main" id="{2434C144-922E-47EE-80E5-AA155D9568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E3AD80-DCFD-4BC7-89AE-D67CD8DC1899}"/>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62516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3402-3DD0-4B21-9899-94DC8F6E6F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49C56E-B5E7-4CEB-A51B-D3D78B30F9D1}"/>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4" name="Footer Placeholder 3">
            <a:extLst>
              <a:ext uri="{FF2B5EF4-FFF2-40B4-BE49-F238E27FC236}">
                <a16:creationId xmlns:a16="http://schemas.microsoft.com/office/drawing/2014/main" id="{D869166C-082D-4FC9-9D7C-E3ABDEE0E6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D913C9-E7C7-40A9-BF98-64DEBAB6F3F2}"/>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221180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8568AB-978C-4CF9-9266-E4CA60016669}"/>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3" name="Footer Placeholder 2">
            <a:extLst>
              <a:ext uri="{FF2B5EF4-FFF2-40B4-BE49-F238E27FC236}">
                <a16:creationId xmlns:a16="http://schemas.microsoft.com/office/drawing/2014/main" id="{4BEDF889-C793-47AC-BB0D-5049B8B16F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E2DF5C-0AAF-481D-B9EE-DC81378A9866}"/>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2119597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84120-43A9-4327-B092-0A821079A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6FF5FF-1388-4ED0-AE66-7E28A29042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BE7BE3-9B71-4EF6-9ED5-E8CC04FBBB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A55520-EBAF-48D6-BCC1-4B4CD5B23C27}"/>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6" name="Footer Placeholder 5">
            <a:extLst>
              <a:ext uri="{FF2B5EF4-FFF2-40B4-BE49-F238E27FC236}">
                <a16:creationId xmlns:a16="http://schemas.microsoft.com/office/drawing/2014/main" id="{990B0003-DEB1-49FA-AA17-F3EB6A4401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FB9B4-8DC0-442D-A829-ACC80A0EE8A3}"/>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3080156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F844-6890-4E34-99AE-5817D9AB8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28DA3B-83B2-423B-A7A2-3D79BDB8FF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5984EA-8341-438C-B54C-41C42B137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653AFA-D93B-4728-86BE-0619229B3454}"/>
              </a:ext>
            </a:extLst>
          </p:cNvPr>
          <p:cNvSpPr>
            <a:spLocks noGrp="1"/>
          </p:cNvSpPr>
          <p:nvPr>
            <p:ph type="dt" sz="half" idx="10"/>
          </p:nvPr>
        </p:nvSpPr>
        <p:spPr/>
        <p:txBody>
          <a:bodyPr/>
          <a:lstStyle/>
          <a:p>
            <a:fld id="{226317B0-CBE7-4569-B50A-F02E7A302BE9}" type="datetimeFigureOut">
              <a:rPr lang="en-US" smtClean="0"/>
              <a:t>1/9/2018</a:t>
            </a:fld>
            <a:endParaRPr lang="en-US"/>
          </a:p>
        </p:txBody>
      </p:sp>
      <p:sp>
        <p:nvSpPr>
          <p:cNvPr id="6" name="Footer Placeholder 5">
            <a:extLst>
              <a:ext uri="{FF2B5EF4-FFF2-40B4-BE49-F238E27FC236}">
                <a16:creationId xmlns:a16="http://schemas.microsoft.com/office/drawing/2014/main" id="{4C3B1E92-454C-4F20-9214-24512BCC0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25D13F-421A-4C0E-B2C3-3C3B418C12CB}"/>
              </a:ext>
            </a:extLst>
          </p:cNvPr>
          <p:cNvSpPr>
            <a:spLocks noGrp="1"/>
          </p:cNvSpPr>
          <p:nvPr>
            <p:ph type="sldNum" sz="quarter" idx="12"/>
          </p:nvPr>
        </p:nvSpPr>
        <p:spPr/>
        <p:txBody>
          <a:bodyPr/>
          <a:lstStyle/>
          <a:p>
            <a:fld id="{743ADBF1-E26A-463D-A5A0-CB3035F986C9}" type="slidenum">
              <a:rPr lang="en-US" smtClean="0"/>
              <a:t>‹#›</a:t>
            </a:fld>
            <a:endParaRPr lang="en-US"/>
          </a:p>
        </p:txBody>
      </p:sp>
    </p:spTree>
    <p:extLst>
      <p:ext uri="{BB962C8B-B14F-4D97-AF65-F5344CB8AC3E}">
        <p14:creationId xmlns:p14="http://schemas.microsoft.com/office/powerpoint/2010/main" val="2789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CFE46D-B556-44FF-94FC-DE5D0DBAB9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ACA79D-752E-4569-922E-8B043F5BD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C3EE03-D25D-4E06-8C8B-D5CFDC982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6317B0-CBE7-4569-B50A-F02E7A302BE9}" type="datetimeFigureOut">
              <a:rPr lang="en-US" smtClean="0"/>
              <a:t>1/9/2018</a:t>
            </a:fld>
            <a:endParaRPr lang="en-US"/>
          </a:p>
        </p:txBody>
      </p:sp>
      <p:sp>
        <p:nvSpPr>
          <p:cNvPr id="5" name="Footer Placeholder 4">
            <a:extLst>
              <a:ext uri="{FF2B5EF4-FFF2-40B4-BE49-F238E27FC236}">
                <a16:creationId xmlns:a16="http://schemas.microsoft.com/office/drawing/2014/main" id="{D5BC95AB-FD12-4DDB-BCFC-B050B7501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18F7B3-113F-4338-82E5-BD24ED4382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ADBF1-E26A-463D-A5A0-CB3035F986C9}" type="slidenum">
              <a:rPr lang="en-US" smtClean="0"/>
              <a:t>‹#›</a:t>
            </a:fld>
            <a:endParaRPr lang="en-US"/>
          </a:p>
        </p:txBody>
      </p:sp>
    </p:spTree>
    <p:extLst>
      <p:ext uri="{BB962C8B-B14F-4D97-AF65-F5344CB8AC3E}">
        <p14:creationId xmlns:p14="http://schemas.microsoft.com/office/powerpoint/2010/main" val="3977513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C4E52-382C-4D99-A624-05D468444E0A}"/>
              </a:ext>
            </a:extLst>
          </p:cNvPr>
          <p:cNvSpPr>
            <a:spLocks noGrp="1"/>
          </p:cNvSpPr>
          <p:nvPr>
            <p:ph type="ctrTitle"/>
          </p:nvPr>
        </p:nvSpPr>
        <p:spPr>
          <a:xfrm>
            <a:off x="618977" y="2230439"/>
            <a:ext cx="7427743" cy="2387600"/>
          </a:xfrm>
        </p:spPr>
        <p:txBody>
          <a:bodyPr anchor="b">
            <a:normAutofit/>
          </a:bodyPr>
          <a:lstStyle/>
          <a:p>
            <a:pPr algn="r"/>
            <a:r>
              <a:rPr lang="en-US" sz="15000" spc="600" dirty="0">
                <a:solidFill>
                  <a:srgbClr val="BF0B02"/>
                </a:solidFill>
                <a:latin typeface="Agency FB" panose="020B0503020202020204" pitchFamily="34" charset="0"/>
              </a:rPr>
              <a:t>ABEL</a:t>
            </a:r>
          </a:p>
        </p:txBody>
      </p:sp>
      <p:sp>
        <p:nvSpPr>
          <p:cNvPr id="4" name="Rectangle 3">
            <a:extLst>
              <a:ext uri="{FF2B5EF4-FFF2-40B4-BE49-F238E27FC236}">
                <a16:creationId xmlns:a16="http://schemas.microsoft.com/office/drawing/2014/main" id="{F8D52F6B-8B70-4194-BCF1-75807EDDDAF9}"/>
              </a:ext>
            </a:extLst>
          </p:cNvPr>
          <p:cNvSpPr/>
          <p:nvPr/>
        </p:nvSpPr>
        <p:spPr>
          <a:xfrm>
            <a:off x="1354666" y="135466"/>
            <a:ext cx="5960533" cy="1867429"/>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B867FBD0-6083-4F01-933E-209CBFBBEB6A}"/>
              </a:ext>
            </a:extLst>
          </p:cNvPr>
          <p:cNvSpPr>
            <a:spLocks noGrp="1"/>
          </p:cNvSpPr>
          <p:nvPr>
            <p:ph type="subTitle" idx="1"/>
          </p:nvPr>
        </p:nvSpPr>
        <p:spPr>
          <a:xfrm>
            <a:off x="618977" y="372533"/>
            <a:ext cx="11065021" cy="1867429"/>
          </a:xfrm>
        </p:spPr>
        <p:txBody>
          <a:bodyPr>
            <a:noAutofit/>
          </a:bodyPr>
          <a:lstStyle/>
          <a:p>
            <a:pPr algn="l"/>
            <a:r>
              <a:rPr lang="en-US" sz="11700" dirty="0">
                <a:latin typeface="Agency FB" panose="020B0503020202020204" pitchFamily="34" charset="0"/>
                <a:ea typeface="Malgun Gothic" panose="020B0503020000020004" pitchFamily="34" charset="-127"/>
                <a:cs typeface="Segoe UI" panose="020B0502040204020203" pitchFamily="34" charset="0"/>
              </a:rPr>
              <a:t>STAND UP, LIKE</a:t>
            </a:r>
          </a:p>
        </p:txBody>
      </p:sp>
    </p:spTree>
    <p:extLst>
      <p:ext uri="{BB962C8B-B14F-4D97-AF65-F5344CB8AC3E}">
        <p14:creationId xmlns:p14="http://schemas.microsoft.com/office/powerpoint/2010/main" val="54565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FF9F-8D5C-4CAC-B096-28B420CA88FF}"/>
              </a:ext>
            </a:extLst>
          </p:cNvPr>
          <p:cNvSpPr>
            <a:spLocks noGrp="1"/>
          </p:cNvSpPr>
          <p:nvPr>
            <p:ph type="title"/>
          </p:nvPr>
        </p:nvSpPr>
        <p:spPr/>
        <p:txBody>
          <a:bodyPr/>
          <a:lstStyle/>
          <a:p>
            <a:r>
              <a:rPr lang="en-US" dirty="0">
                <a:latin typeface="Agency FB" panose="020B0503020202020204" pitchFamily="34" charset="0"/>
              </a:rPr>
              <a:t>Who Is Abel?</a:t>
            </a:r>
          </a:p>
        </p:txBody>
      </p:sp>
      <p:sp>
        <p:nvSpPr>
          <p:cNvPr id="3" name="Content Placeholder 2">
            <a:extLst>
              <a:ext uri="{FF2B5EF4-FFF2-40B4-BE49-F238E27FC236}">
                <a16:creationId xmlns:a16="http://schemas.microsoft.com/office/drawing/2014/main" id="{340EF8F8-D3EA-494F-A799-689EC34FA9EE}"/>
              </a:ext>
            </a:extLst>
          </p:cNvPr>
          <p:cNvSpPr>
            <a:spLocks noGrp="1"/>
          </p:cNvSpPr>
          <p:nvPr>
            <p:ph idx="1"/>
          </p:nvPr>
        </p:nvSpPr>
        <p:spPr/>
        <p:txBody>
          <a:bodyPr>
            <a:normAutofit lnSpcReduction="10000"/>
          </a:bodyPr>
          <a:lstStyle/>
          <a:p>
            <a:pPr marL="0" indent="0">
              <a:buNone/>
            </a:pPr>
            <a:r>
              <a:rPr lang="en-US" sz="4000" dirty="0">
                <a:latin typeface="Agency FB" panose="020B0503020202020204" pitchFamily="34" charset="0"/>
              </a:rPr>
              <a:t>First: </a:t>
            </a:r>
          </a:p>
          <a:p>
            <a:pPr marL="0" indent="0">
              <a:buNone/>
            </a:pPr>
            <a:r>
              <a:rPr lang="en-US" sz="4000" dirty="0">
                <a:latin typeface="Agency FB" panose="020B0503020202020204" pitchFamily="34" charset="0"/>
              </a:rPr>
              <a:t>	</a:t>
            </a:r>
            <a:r>
              <a:rPr lang="en-US" sz="4000" b="1" u="sng" dirty="0">
                <a:latin typeface="Agency FB" panose="020B0503020202020204" pitchFamily="34" charset="0"/>
              </a:rPr>
              <a:t>Faithful One</a:t>
            </a:r>
          </a:p>
          <a:p>
            <a:pPr marL="0" indent="0">
              <a:buNone/>
            </a:pPr>
            <a:r>
              <a:rPr lang="en-US" sz="4000" dirty="0">
                <a:latin typeface="Agency FB" panose="020B0503020202020204" pitchFamily="34" charset="0"/>
              </a:rPr>
              <a:t>		Hebrews 11:4</a:t>
            </a:r>
          </a:p>
          <a:p>
            <a:pPr marL="0" indent="0">
              <a:buNone/>
            </a:pPr>
            <a:r>
              <a:rPr lang="en-US" sz="4000" dirty="0">
                <a:latin typeface="Agency FB" panose="020B0503020202020204" pitchFamily="34" charset="0"/>
              </a:rPr>
              <a:t>	</a:t>
            </a:r>
            <a:r>
              <a:rPr lang="en-US" sz="4000" b="1" u="sng" dirty="0">
                <a:latin typeface="Agency FB" panose="020B0503020202020204" pitchFamily="34" charset="0"/>
              </a:rPr>
              <a:t>Martyr</a:t>
            </a:r>
          </a:p>
          <a:p>
            <a:pPr marL="0" indent="0">
              <a:buNone/>
            </a:pPr>
            <a:r>
              <a:rPr lang="en-US" sz="4000" dirty="0">
                <a:latin typeface="Agency FB" panose="020B0503020202020204" pitchFamily="34" charset="0"/>
              </a:rPr>
              <a:t>		Matthew 23:31-36</a:t>
            </a:r>
          </a:p>
          <a:p>
            <a:pPr marL="0" indent="0">
              <a:buNone/>
            </a:pPr>
            <a:r>
              <a:rPr lang="en-US" sz="4000" dirty="0">
                <a:latin typeface="Agency FB" panose="020B0503020202020204" pitchFamily="34" charset="0"/>
              </a:rPr>
              <a:t>	</a:t>
            </a:r>
            <a:r>
              <a:rPr lang="en-US" sz="4000" b="1" u="sng" dirty="0">
                <a:latin typeface="Agency FB" panose="020B0503020202020204" pitchFamily="34" charset="0"/>
              </a:rPr>
              <a:t>Blood to Speak</a:t>
            </a:r>
          </a:p>
          <a:p>
            <a:pPr marL="0" indent="0">
              <a:buNone/>
            </a:pPr>
            <a:r>
              <a:rPr lang="en-US" sz="4000" dirty="0">
                <a:latin typeface="Agency FB" panose="020B0503020202020204" pitchFamily="34" charset="0"/>
              </a:rPr>
              <a:t>		Luke 11:47-51; Revelation 16:1-7</a:t>
            </a:r>
          </a:p>
        </p:txBody>
      </p:sp>
    </p:spTree>
    <p:extLst>
      <p:ext uri="{BB962C8B-B14F-4D97-AF65-F5344CB8AC3E}">
        <p14:creationId xmlns:p14="http://schemas.microsoft.com/office/powerpoint/2010/main" val="86575361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327E2E-496C-4A48-80EB-3F959422CFEF}"/>
              </a:ext>
            </a:extLst>
          </p:cNvPr>
          <p:cNvSpPr>
            <a:spLocks noGrp="1"/>
          </p:cNvSpPr>
          <p:nvPr>
            <p:ph type="title"/>
          </p:nvPr>
        </p:nvSpPr>
        <p:spPr/>
        <p:txBody>
          <a:bodyPr/>
          <a:lstStyle/>
          <a:p>
            <a:r>
              <a:rPr lang="en-US" b="1" u="sng" spc="600" dirty="0">
                <a:effectLst>
                  <a:outerShdw blurRad="38100" dist="38100" dir="2700000" algn="tl">
                    <a:srgbClr val="000000">
                      <a:alpha val="43137"/>
                    </a:srgbClr>
                  </a:outerShdw>
                </a:effectLst>
                <a:latin typeface="Agency FB" panose="020B0503020202020204" pitchFamily="34" charset="0"/>
              </a:rPr>
              <a:t>What’s The Big Picture?</a:t>
            </a:r>
          </a:p>
        </p:txBody>
      </p:sp>
      <p:sp>
        <p:nvSpPr>
          <p:cNvPr id="4" name="Content Placeholder 3">
            <a:extLst>
              <a:ext uri="{FF2B5EF4-FFF2-40B4-BE49-F238E27FC236}">
                <a16:creationId xmlns:a16="http://schemas.microsoft.com/office/drawing/2014/main" id="{7EC89C0C-B688-4774-AD8A-4F01C4185D50}"/>
              </a:ext>
            </a:extLst>
          </p:cNvPr>
          <p:cNvSpPr>
            <a:spLocks noGrp="1"/>
          </p:cNvSpPr>
          <p:nvPr>
            <p:ph idx="1"/>
          </p:nvPr>
        </p:nvSpPr>
        <p:spPr/>
        <p:txBody>
          <a:bodyPr>
            <a:normAutofit/>
          </a:bodyPr>
          <a:lstStyle/>
          <a:p>
            <a:pPr marL="0" indent="0">
              <a:buNone/>
            </a:pPr>
            <a:r>
              <a:rPr lang="en-US" sz="3600" dirty="0">
                <a:latin typeface="Agency FB" panose="020B0503020202020204" pitchFamily="34" charset="0"/>
              </a:rPr>
              <a:t>Faith Demands: </a:t>
            </a:r>
          </a:p>
          <a:p>
            <a:pPr marL="0" indent="0">
              <a:buNone/>
            </a:pPr>
            <a:r>
              <a:rPr lang="en-US" sz="3600" dirty="0">
                <a:latin typeface="Agency FB" panose="020B0503020202020204" pitchFamily="34" charset="0"/>
              </a:rPr>
              <a:t>	</a:t>
            </a:r>
            <a:r>
              <a:rPr lang="en-US" sz="3600" b="1" u="sng" dirty="0">
                <a:latin typeface="Agency FB" panose="020B0503020202020204" pitchFamily="34" charset="0"/>
              </a:rPr>
              <a:t>Obedience</a:t>
            </a:r>
            <a:r>
              <a:rPr lang="en-US" sz="3600" b="1" dirty="0">
                <a:latin typeface="Agency FB" panose="020B0503020202020204" pitchFamily="34" charset="0"/>
              </a:rPr>
              <a:t> – </a:t>
            </a:r>
            <a:r>
              <a:rPr lang="en-US" sz="3600" dirty="0">
                <a:latin typeface="Agency FB" panose="020B0503020202020204" pitchFamily="34" charset="0"/>
              </a:rPr>
              <a:t>John 3:36; James 2:14</a:t>
            </a:r>
            <a:endParaRPr lang="en-US" sz="3600" b="1" u="sng" dirty="0">
              <a:latin typeface="Agency FB" panose="020B0503020202020204" pitchFamily="34" charset="0"/>
            </a:endParaRPr>
          </a:p>
          <a:p>
            <a:pPr marL="0" indent="0">
              <a:buNone/>
            </a:pPr>
            <a:r>
              <a:rPr lang="en-US" sz="3600" b="1" dirty="0">
                <a:latin typeface="Agency FB" panose="020B0503020202020204" pitchFamily="34" charset="0"/>
              </a:rPr>
              <a:t>	</a:t>
            </a:r>
            <a:r>
              <a:rPr lang="en-US" sz="3600" b="1" u="sng" dirty="0">
                <a:latin typeface="Agency FB" panose="020B0503020202020204" pitchFamily="34" charset="0"/>
              </a:rPr>
              <a:t>Holiness</a:t>
            </a:r>
            <a:r>
              <a:rPr lang="en-US" sz="3600" b="1" dirty="0">
                <a:latin typeface="Agency FB" panose="020B0503020202020204" pitchFamily="34" charset="0"/>
              </a:rPr>
              <a:t>    – </a:t>
            </a:r>
            <a:r>
              <a:rPr lang="en-US" sz="3600" dirty="0">
                <a:latin typeface="Agency FB" panose="020B0503020202020204" pitchFamily="34" charset="0"/>
              </a:rPr>
              <a:t>Hebrews 11:4</a:t>
            </a:r>
            <a:endParaRPr lang="en-US" sz="3600" b="1" u="sng" dirty="0">
              <a:latin typeface="Agency FB" panose="020B0503020202020204" pitchFamily="34" charset="0"/>
            </a:endParaRPr>
          </a:p>
          <a:p>
            <a:pPr marL="0" indent="0">
              <a:buNone/>
            </a:pPr>
            <a:r>
              <a:rPr lang="en-US" sz="3600" b="1" dirty="0">
                <a:latin typeface="Agency FB" panose="020B0503020202020204" pitchFamily="34" charset="0"/>
              </a:rPr>
              <a:t>	</a:t>
            </a:r>
            <a:r>
              <a:rPr lang="en-US" sz="3600" b="1" u="sng" dirty="0">
                <a:latin typeface="Agency FB" panose="020B0503020202020204" pitchFamily="34" charset="0"/>
              </a:rPr>
              <a:t>Sacrifice</a:t>
            </a:r>
            <a:r>
              <a:rPr lang="en-US" sz="3600" b="1" dirty="0">
                <a:latin typeface="Agency FB" panose="020B0503020202020204" pitchFamily="34" charset="0"/>
              </a:rPr>
              <a:t>   – </a:t>
            </a:r>
            <a:r>
              <a:rPr lang="en-US" sz="3600" dirty="0">
                <a:latin typeface="Agency FB" panose="020B0503020202020204" pitchFamily="34" charset="0"/>
              </a:rPr>
              <a:t>Romans 11:33-12:2</a:t>
            </a:r>
          </a:p>
        </p:txBody>
      </p:sp>
    </p:spTree>
    <p:extLst>
      <p:ext uri="{BB962C8B-B14F-4D97-AF65-F5344CB8AC3E}">
        <p14:creationId xmlns:p14="http://schemas.microsoft.com/office/powerpoint/2010/main" val="41373163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3C408-EB64-4F74-A773-C6928FFEE34A}"/>
              </a:ext>
            </a:extLst>
          </p:cNvPr>
          <p:cNvSpPr/>
          <p:nvPr/>
        </p:nvSpPr>
        <p:spPr>
          <a:xfrm>
            <a:off x="1151465" y="-1"/>
            <a:ext cx="6434667" cy="2218267"/>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61BDB4-CC14-4293-8076-B0CC3423A3B8}"/>
              </a:ext>
            </a:extLst>
          </p:cNvPr>
          <p:cNvSpPr>
            <a:spLocks noGrp="1"/>
          </p:cNvSpPr>
          <p:nvPr>
            <p:ph type="title"/>
          </p:nvPr>
        </p:nvSpPr>
        <p:spPr/>
        <p:txBody>
          <a:bodyPr>
            <a:normAutofit/>
          </a:bodyPr>
          <a:lstStyle/>
          <a:p>
            <a:r>
              <a:rPr lang="en-US" sz="6600" b="1" spc="600" dirty="0">
                <a:latin typeface="Agency FB" panose="020B0503020202020204" pitchFamily="34" charset="0"/>
              </a:rPr>
              <a:t>What To Expect in 2018:</a:t>
            </a:r>
          </a:p>
        </p:txBody>
      </p:sp>
      <p:sp>
        <p:nvSpPr>
          <p:cNvPr id="3" name="Content Placeholder 2">
            <a:extLst>
              <a:ext uri="{FF2B5EF4-FFF2-40B4-BE49-F238E27FC236}">
                <a16:creationId xmlns:a16="http://schemas.microsoft.com/office/drawing/2014/main" id="{653C1B03-765A-43E0-9607-E1CB3A4A09A7}"/>
              </a:ext>
            </a:extLst>
          </p:cNvPr>
          <p:cNvSpPr>
            <a:spLocks noGrp="1"/>
          </p:cNvSpPr>
          <p:nvPr>
            <p:ph idx="1"/>
          </p:nvPr>
        </p:nvSpPr>
        <p:spPr/>
        <p:txBody>
          <a:bodyPr>
            <a:normAutofit/>
          </a:bodyPr>
          <a:lstStyle/>
          <a:p>
            <a:pPr marL="0" indent="0">
              <a:buNone/>
            </a:pPr>
            <a:r>
              <a:rPr lang="en-US" sz="4000" dirty="0">
                <a:latin typeface="Agency FB" panose="020B0503020202020204" pitchFamily="34" charset="0"/>
              </a:rPr>
              <a:t>1</a:t>
            </a:r>
            <a:r>
              <a:rPr lang="en-US" sz="4000" baseline="30000" dirty="0">
                <a:latin typeface="Agency FB" panose="020B0503020202020204" pitchFamily="34" charset="0"/>
              </a:rPr>
              <a:t>st</a:t>
            </a:r>
            <a:r>
              <a:rPr lang="en-US" sz="4000" dirty="0">
                <a:latin typeface="Agency FB" panose="020B0503020202020204" pitchFamily="34" charset="0"/>
              </a:rPr>
              <a:t> Sunday  – “Stand Up, Like…”</a:t>
            </a:r>
          </a:p>
          <a:p>
            <a:pPr marL="0" indent="0">
              <a:buNone/>
            </a:pPr>
            <a:r>
              <a:rPr lang="en-US" sz="4000" dirty="0">
                <a:latin typeface="Agency FB" panose="020B0503020202020204" pitchFamily="34" charset="0"/>
              </a:rPr>
              <a:t>2</a:t>
            </a:r>
            <a:r>
              <a:rPr lang="en-US" sz="4000" baseline="30000" dirty="0">
                <a:latin typeface="Agency FB" panose="020B0503020202020204" pitchFamily="34" charset="0"/>
              </a:rPr>
              <a:t>nd</a:t>
            </a:r>
            <a:r>
              <a:rPr lang="en-US" sz="4000" dirty="0">
                <a:latin typeface="Agency FB" panose="020B0503020202020204" pitchFamily="34" charset="0"/>
              </a:rPr>
              <a:t> Sunday – “Name Above All Names”</a:t>
            </a:r>
          </a:p>
          <a:p>
            <a:pPr marL="0" indent="0">
              <a:buNone/>
            </a:pPr>
            <a:r>
              <a:rPr lang="en-US" sz="4000" dirty="0">
                <a:latin typeface="Agency FB" panose="020B0503020202020204" pitchFamily="34" charset="0"/>
              </a:rPr>
              <a:t>3</a:t>
            </a:r>
            <a:r>
              <a:rPr lang="en-US" sz="4000" baseline="30000" dirty="0">
                <a:latin typeface="Agency FB" panose="020B0503020202020204" pitchFamily="34" charset="0"/>
              </a:rPr>
              <a:t>rd</a:t>
            </a:r>
            <a:r>
              <a:rPr lang="en-US" sz="4000" dirty="0">
                <a:latin typeface="Agency FB" panose="020B0503020202020204" pitchFamily="34" charset="0"/>
              </a:rPr>
              <a:t> Sunday – “YOU Stand!”</a:t>
            </a:r>
          </a:p>
          <a:p>
            <a:pPr marL="0" indent="0">
              <a:buNone/>
            </a:pPr>
            <a:r>
              <a:rPr lang="en-US" sz="4000" dirty="0">
                <a:latin typeface="Agency FB" panose="020B0503020202020204" pitchFamily="34" charset="0"/>
              </a:rPr>
              <a:t>4</a:t>
            </a:r>
            <a:r>
              <a:rPr lang="en-US" sz="4000" baseline="30000" dirty="0">
                <a:latin typeface="Agency FB" panose="020B0503020202020204" pitchFamily="34" charset="0"/>
              </a:rPr>
              <a:t>th</a:t>
            </a:r>
            <a:r>
              <a:rPr lang="en-US" sz="4000" dirty="0">
                <a:latin typeface="Agency FB" panose="020B0503020202020204" pitchFamily="34" charset="0"/>
              </a:rPr>
              <a:t> Sunday – “Where Do We Stand On That?”</a:t>
            </a:r>
          </a:p>
        </p:txBody>
      </p:sp>
    </p:spTree>
    <p:extLst>
      <p:ext uri="{BB962C8B-B14F-4D97-AF65-F5344CB8AC3E}">
        <p14:creationId xmlns:p14="http://schemas.microsoft.com/office/powerpoint/2010/main" val="61319598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3C408-EB64-4F74-A773-C6928FFEE34A}"/>
              </a:ext>
            </a:extLst>
          </p:cNvPr>
          <p:cNvSpPr/>
          <p:nvPr/>
        </p:nvSpPr>
        <p:spPr>
          <a:xfrm>
            <a:off x="1151465" y="-1"/>
            <a:ext cx="6434667" cy="2218267"/>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61BDB4-CC14-4293-8076-B0CC3423A3B8}"/>
              </a:ext>
            </a:extLst>
          </p:cNvPr>
          <p:cNvSpPr>
            <a:spLocks noGrp="1"/>
          </p:cNvSpPr>
          <p:nvPr>
            <p:ph type="title"/>
          </p:nvPr>
        </p:nvSpPr>
        <p:spPr/>
        <p:txBody>
          <a:bodyPr>
            <a:normAutofit/>
          </a:bodyPr>
          <a:lstStyle/>
          <a:p>
            <a:r>
              <a:rPr lang="en-US" sz="6600" b="1" spc="600" dirty="0">
                <a:latin typeface="Agency FB" panose="020B0503020202020204" pitchFamily="34" charset="0"/>
              </a:rPr>
              <a:t>What To Expect This Month:</a:t>
            </a:r>
          </a:p>
        </p:txBody>
      </p:sp>
      <p:sp>
        <p:nvSpPr>
          <p:cNvPr id="3" name="Content Placeholder 2">
            <a:extLst>
              <a:ext uri="{FF2B5EF4-FFF2-40B4-BE49-F238E27FC236}">
                <a16:creationId xmlns:a16="http://schemas.microsoft.com/office/drawing/2014/main" id="{653C1B03-765A-43E0-9607-E1CB3A4A09A7}"/>
              </a:ext>
            </a:extLst>
          </p:cNvPr>
          <p:cNvSpPr>
            <a:spLocks noGrp="1"/>
          </p:cNvSpPr>
          <p:nvPr>
            <p:ph idx="1"/>
          </p:nvPr>
        </p:nvSpPr>
        <p:spPr/>
        <p:txBody>
          <a:bodyPr>
            <a:normAutofit/>
          </a:bodyPr>
          <a:lstStyle/>
          <a:p>
            <a:pPr marL="0" indent="0">
              <a:buNone/>
            </a:pPr>
            <a:r>
              <a:rPr lang="en-US" sz="3600" dirty="0">
                <a:latin typeface="Agency FB" panose="020B0503020202020204" pitchFamily="34" charset="0"/>
              </a:rPr>
              <a:t>1</a:t>
            </a:r>
            <a:r>
              <a:rPr lang="en-US" sz="3600" baseline="30000" dirty="0">
                <a:latin typeface="Agency FB" panose="020B0503020202020204" pitchFamily="34" charset="0"/>
              </a:rPr>
              <a:t>st</a:t>
            </a:r>
            <a:r>
              <a:rPr lang="en-US" sz="3600" dirty="0">
                <a:latin typeface="Agency FB" panose="020B0503020202020204" pitchFamily="34" charset="0"/>
              </a:rPr>
              <a:t>  </a:t>
            </a:r>
            <a:r>
              <a:rPr lang="en-US" sz="1000" dirty="0">
                <a:latin typeface="Agency FB" panose="020B0503020202020204" pitchFamily="34" charset="0"/>
              </a:rPr>
              <a:t>  </a:t>
            </a:r>
            <a:r>
              <a:rPr lang="en-US" sz="3600" dirty="0">
                <a:latin typeface="Agency FB" panose="020B0503020202020204" pitchFamily="34" charset="0"/>
              </a:rPr>
              <a:t>Sunday – “Stand Up, Like Abel”</a:t>
            </a:r>
          </a:p>
          <a:p>
            <a:pPr marL="0" indent="0">
              <a:buNone/>
            </a:pPr>
            <a:r>
              <a:rPr lang="en-US" sz="3600" dirty="0">
                <a:latin typeface="Agency FB" panose="020B0503020202020204" pitchFamily="34" charset="0"/>
              </a:rPr>
              <a:t>2</a:t>
            </a:r>
            <a:r>
              <a:rPr lang="en-US" sz="3600" baseline="30000" dirty="0">
                <a:latin typeface="Agency FB" panose="020B0503020202020204" pitchFamily="34" charset="0"/>
              </a:rPr>
              <a:t>nd</a:t>
            </a:r>
            <a:r>
              <a:rPr lang="en-US" sz="3600" dirty="0">
                <a:latin typeface="Agency FB" panose="020B0503020202020204" pitchFamily="34" charset="0"/>
              </a:rPr>
              <a:t> Sunday – “Name Above All Names: The Lamb of God”</a:t>
            </a:r>
          </a:p>
          <a:p>
            <a:pPr marL="0" indent="0">
              <a:buNone/>
            </a:pPr>
            <a:r>
              <a:rPr lang="en-US" sz="3600" dirty="0">
                <a:latin typeface="Agency FB" panose="020B0503020202020204" pitchFamily="34" charset="0"/>
              </a:rPr>
              <a:t>3</a:t>
            </a:r>
            <a:r>
              <a:rPr lang="en-US" sz="3600" baseline="30000" dirty="0">
                <a:latin typeface="Agency FB" panose="020B0503020202020204" pitchFamily="34" charset="0"/>
              </a:rPr>
              <a:t>rd</a:t>
            </a:r>
            <a:r>
              <a:rPr lang="en-US" sz="3600" dirty="0">
                <a:latin typeface="Agency FB" panose="020B0503020202020204" pitchFamily="34" charset="0"/>
              </a:rPr>
              <a:t> Sunday – “Are You Abel to Stand Up For Jesus?”</a:t>
            </a:r>
          </a:p>
          <a:p>
            <a:pPr marL="0" indent="0">
              <a:buNone/>
            </a:pPr>
            <a:r>
              <a:rPr lang="en-US" sz="3600" dirty="0">
                <a:latin typeface="Agency FB" panose="020B0503020202020204" pitchFamily="34" charset="0"/>
              </a:rPr>
              <a:t>4</a:t>
            </a:r>
            <a:r>
              <a:rPr lang="en-US" sz="3600" baseline="30000" dirty="0">
                <a:latin typeface="Agency FB" panose="020B0503020202020204" pitchFamily="34" charset="0"/>
              </a:rPr>
              <a:t>th</a:t>
            </a:r>
            <a:r>
              <a:rPr lang="en-US" sz="3600" dirty="0">
                <a:latin typeface="Agency FB" panose="020B0503020202020204" pitchFamily="34" charset="0"/>
              </a:rPr>
              <a:t> </a:t>
            </a:r>
            <a:r>
              <a:rPr lang="en-US" sz="1200" dirty="0">
                <a:latin typeface="Agency FB" panose="020B0503020202020204" pitchFamily="34" charset="0"/>
              </a:rPr>
              <a:t> </a:t>
            </a:r>
            <a:r>
              <a:rPr lang="en-US" sz="3600" dirty="0">
                <a:latin typeface="Agency FB" panose="020B0503020202020204" pitchFamily="34" charset="0"/>
              </a:rPr>
              <a:t>Sunday – “Selfishness VS Sacrifice”</a:t>
            </a:r>
          </a:p>
        </p:txBody>
      </p:sp>
    </p:spTree>
    <p:extLst>
      <p:ext uri="{BB962C8B-B14F-4D97-AF65-F5344CB8AC3E}">
        <p14:creationId xmlns:p14="http://schemas.microsoft.com/office/powerpoint/2010/main" val="11137817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3C408-EB64-4F74-A773-C6928FFEE34A}"/>
              </a:ext>
            </a:extLst>
          </p:cNvPr>
          <p:cNvSpPr/>
          <p:nvPr/>
        </p:nvSpPr>
        <p:spPr>
          <a:xfrm>
            <a:off x="1151465" y="-1"/>
            <a:ext cx="6434667" cy="2218267"/>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61BDB4-CC14-4293-8076-B0CC3423A3B8}"/>
              </a:ext>
            </a:extLst>
          </p:cNvPr>
          <p:cNvSpPr>
            <a:spLocks noGrp="1"/>
          </p:cNvSpPr>
          <p:nvPr>
            <p:ph type="title"/>
          </p:nvPr>
        </p:nvSpPr>
        <p:spPr/>
        <p:txBody>
          <a:bodyPr>
            <a:normAutofit/>
          </a:bodyPr>
          <a:lstStyle/>
          <a:p>
            <a:r>
              <a:rPr lang="en-US" sz="6600" b="1" spc="600" dirty="0">
                <a:latin typeface="Agency FB" panose="020B0503020202020204" pitchFamily="34" charset="0"/>
              </a:rPr>
              <a:t>Word of the Month:</a:t>
            </a:r>
          </a:p>
        </p:txBody>
      </p:sp>
      <p:sp>
        <p:nvSpPr>
          <p:cNvPr id="5" name="Content Placeholder 2">
            <a:extLst>
              <a:ext uri="{FF2B5EF4-FFF2-40B4-BE49-F238E27FC236}">
                <a16:creationId xmlns:a16="http://schemas.microsoft.com/office/drawing/2014/main" id="{65AE4A3F-4D2D-4A63-9621-5075EC822771}"/>
              </a:ext>
            </a:extLst>
          </p:cNvPr>
          <p:cNvSpPr txBox="1">
            <a:spLocks/>
          </p:cNvSpPr>
          <p:nvPr/>
        </p:nvSpPr>
        <p:spPr>
          <a:xfrm>
            <a:off x="1151465" y="1873062"/>
            <a:ext cx="6434667" cy="231911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1500" dirty="0">
                <a:solidFill>
                  <a:srgbClr val="BF0B02"/>
                </a:solidFill>
                <a:latin typeface="Agency FB" panose="020B0503020202020204" pitchFamily="34" charset="0"/>
              </a:rPr>
              <a:t>Sacrifice</a:t>
            </a:r>
          </a:p>
        </p:txBody>
      </p:sp>
    </p:spTree>
    <p:extLst>
      <p:ext uri="{BB962C8B-B14F-4D97-AF65-F5344CB8AC3E}">
        <p14:creationId xmlns:p14="http://schemas.microsoft.com/office/powerpoint/2010/main" val="372751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gtEl>
                                      </p:cBhvr>
                                      <p:by x="400000" y="400000"/>
                                    </p:animScale>
                                  </p:childTnLst>
                                </p:cTn>
                              </p:par>
                              <p:par>
                                <p:cTn id="7" presetID="3" presetClass="emph" presetSubtype="2" fill="hold" grpId="1" nodeType="withEffect">
                                  <p:stCondLst>
                                    <p:cond delay="0"/>
                                  </p:stCondLst>
                                  <p:childTnLst>
                                    <p:animClr clrSpc="rgb" dir="cw">
                                      <p:cBhvr override="childStyle">
                                        <p:cTn id="8" dur="2000" fill="hold"/>
                                        <p:tgtEl>
                                          <p:spTgt spid="5"/>
                                        </p:tgtEl>
                                        <p:attrNameLst>
                                          <p:attrName>style.color</p:attrName>
                                        </p:attrNameLst>
                                      </p:cBhvr>
                                      <p:to>
                                        <a:srgbClr val="BF0B02"/>
                                      </p:to>
                                    </p:animClr>
                                  </p:childTnLst>
                                </p:cTn>
                              </p:par>
                              <p:par>
                                <p:cTn id="9" presetID="56" presetClass="path" presetSubtype="0" accel="14000" decel="86000" fill="hold" grpId="2" nodeType="withEffect">
                                  <p:stCondLst>
                                    <p:cond delay="0"/>
                                  </p:stCondLst>
                                  <p:childTnLst>
                                    <p:animMotion origin="layout" path="M -1.25E-6 2.96296E-6 L -0.19453 -0.17385 " pathEditMode="relative" rAng="0" ptsTypes="AA">
                                      <p:cBhvr>
                                        <p:cTn id="10" dur="1000" fill="hold"/>
                                        <p:tgtEl>
                                          <p:spTgt spid="5"/>
                                        </p:tgtEl>
                                        <p:attrNameLst>
                                          <p:attrName>ppt_x</p:attrName>
                                          <p:attrName>ppt_y</p:attrName>
                                        </p:attrNameLst>
                                      </p:cBhvr>
                                      <p:rCtr x="-9727" y="-870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C4E52-382C-4D99-A624-05D468444E0A}"/>
              </a:ext>
            </a:extLst>
          </p:cNvPr>
          <p:cNvSpPr>
            <a:spLocks noGrp="1"/>
          </p:cNvSpPr>
          <p:nvPr>
            <p:ph type="ctrTitle"/>
          </p:nvPr>
        </p:nvSpPr>
        <p:spPr>
          <a:xfrm>
            <a:off x="618977" y="2230439"/>
            <a:ext cx="7427743" cy="2387600"/>
          </a:xfrm>
        </p:spPr>
        <p:txBody>
          <a:bodyPr anchor="b">
            <a:normAutofit/>
          </a:bodyPr>
          <a:lstStyle/>
          <a:p>
            <a:pPr algn="r"/>
            <a:r>
              <a:rPr lang="en-US" sz="15000" spc="600" dirty="0">
                <a:solidFill>
                  <a:srgbClr val="BF0B02"/>
                </a:solidFill>
                <a:latin typeface="Agency FB" panose="020B0503020202020204" pitchFamily="34" charset="0"/>
              </a:rPr>
              <a:t>ABEL</a:t>
            </a:r>
          </a:p>
        </p:txBody>
      </p:sp>
      <p:sp>
        <p:nvSpPr>
          <p:cNvPr id="4" name="Rectangle 3">
            <a:extLst>
              <a:ext uri="{FF2B5EF4-FFF2-40B4-BE49-F238E27FC236}">
                <a16:creationId xmlns:a16="http://schemas.microsoft.com/office/drawing/2014/main" id="{F8D52F6B-8B70-4194-BCF1-75807EDDDAF9}"/>
              </a:ext>
            </a:extLst>
          </p:cNvPr>
          <p:cNvSpPr/>
          <p:nvPr/>
        </p:nvSpPr>
        <p:spPr>
          <a:xfrm>
            <a:off x="1354666" y="135466"/>
            <a:ext cx="5960533" cy="1867429"/>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B867FBD0-6083-4F01-933E-209CBFBBEB6A}"/>
              </a:ext>
            </a:extLst>
          </p:cNvPr>
          <p:cNvSpPr>
            <a:spLocks noGrp="1"/>
          </p:cNvSpPr>
          <p:nvPr>
            <p:ph type="subTitle" idx="1"/>
          </p:nvPr>
        </p:nvSpPr>
        <p:spPr>
          <a:xfrm>
            <a:off x="618977" y="372533"/>
            <a:ext cx="11065021" cy="1867429"/>
          </a:xfrm>
        </p:spPr>
        <p:txBody>
          <a:bodyPr>
            <a:noAutofit/>
          </a:bodyPr>
          <a:lstStyle/>
          <a:p>
            <a:pPr algn="l"/>
            <a:r>
              <a:rPr lang="en-US" sz="11700" dirty="0">
                <a:latin typeface="Agency FB" panose="020B0503020202020204" pitchFamily="34" charset="0"/>
                <a:ea typeface="Malgun Gothic" panose="020B0503020000020004" pitchFamily="34" charset="-127"/>
                <a:cs typeface="Segoe UI" panose="020B0502040204020203" pitchFamily="34" charset="0"/>
              </a:rPr>
              <a:t>STAND UP, LIKE</a:t>
            </a:r>
          </a:p>
        </p:txBody>
      </p:sp>
    </p:spTree>
    <p:extLst>
      <p:ext uri="{BB962C8B-B14F-4D97-AF65-F5344CB8AC3E}">
        <p14:creationId xmlns:p14="http://schemas.microsoft.com/office/powerpoint/2010/main" val="140560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123C408-EB64-4F74-A773-C6928FFEE34A}"/>
              </a:ext>
            </a:extLst>
          </p:cNvPr>
          <p:cNvSpPr/>
          <p:nvPr/>
        </p:nvSpPr>
        <p:spPr>
          <a:xfrm>
            <a:off x="1151465" y="-1"/>
            <a:ext cx="6434667" cy="2218267"/>
          </a:xfrm>
          <a:prstGeom prst="rect">
            <a:avLst/>
          </a:prstGeom>
          <a:solidFill>
            <a:srgbClr val="EC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61BDB4-CC14-4293-8076-B0CC3423A3B8}"/>
              </a:ext>
            </a:extLst>
          </p:cNvPr>
          <p:cNvSpPr>
            <a:spLocks noGrp="1"/>
          </p:cNvSpPr>
          <p:nvPr>
            <p:ph type="title"/>
          </p:nvPr>
        </p:nvSpPr>
        <p:spPr/>
        <p:txBody>
          <a:bodyPr>
            <a:normAutofit fontScale="90000"/>
          </a:bodyPr>
          <a:lstStyle/>
          <a:p>
            <a:r>
              <a:rPr lang="en-US" sz="6600" b="1" spc="600" dirty="0">
                <a:latin typeface="Agency FB" panose="020B0503020202020204" pitchFamily="34" charset="0"/>
              </a:rPr>
              <a:t>What To Expect This Morning:</a:t>
            </a:r>
          </a:p>
        </p:txBody>
      </p:sp>
      <p:sp>
        <p:nvSpPr>
          <p:cNvPr id="3" name="Content Placeholder 2">
            <a:extLst>
              <a:ext uri="{FF2B5EF4-FFF2-40B4-BE49-F238E27FC236}">
                <a16:creationId xmlns:a16="http://schemas.microsoft.com/office/drawing/2014/main" id="{653C1B03-765A-43E0-9607-E1CB3A4A09A7}"/>
              </a:ext>
            </a:extLst>
          </p:cNvPr>
          <p:cNvSpPr>
            <a:spLocks noGrp="1"/>
          </p:cNvSpPr>
          <p:nvPr>
            <p:ph idx="1"/>
          </p:nvPr>
        </p:nvSpPr>
        <p:spPr/>
        <p:txBody>
          <a:bodyPr>
            <a:normAutofit/>
          </a:bodyPr>
          <a:lstStyle/>
          <a:p>
            <a:pPr marL="0" indent="0">
              <a:buNone/>
            </a:pPr>
            <a:r>
              <a:rPr lang="en-US" sz="4000" dirty="0">
                <a:latin typeface="Agency FB" panose="020B0503020202020204" pitchFamily="34" charset="0"/>
              </a:rPr>
              <a:t>1</a:t>
            </a:r>
            <a:r>
              <a:rPr lang="en-US" sz="4000" baseline="30000" dirty="0">
                <a:latin typeface="Agency FB" panose="020B0503020202020204" pitchFamily="34" charset="0"/>
              </a:rPr>
              <a:t>st</a:t>
            </a:r>
            <a:r>
              <a:rPr lang="en-US" sz="4000" dirty="0">
                <a:latin typeface="Agency FB" panose="020B0503020202020204" pitchFamily="34" charset="0"/>
              </a:rPr>
              <a:t>  </a:t>
            </a:r>
            <a:r>
              <a:rPr lang="en-US" sz="1600" dirty="0">
                <a:latin typeface="Agency FB" panose="020B0503020202020204" pitchFamily="34" charset="0"/>
              </a:rPr>
              <a:t> </a:t>
            </a:r>
            <a:r>
              <a:rPr lang="en-US" sz="4000" dirty="0">
                <a:latin typeface="Agency FB" panose="020B0503020202020204" pitchFamily="34" charset="0"/>
              </a:rPr>
              <a:t>Objective – Why Abel?</a:t>
            </a:r>
          </a:p>
          <a:p>
            <a:pPr marL="0" indent="0">
              <a:buNone/>
            </a:pPr>
            <a:r>
              <a:rPr lang="en-US" sz="4000" dirty="0">
                <a:latin typeface="Agency FB" panose="020B0503020202020204" pitchFamily="34" charset="0"/>
              </a:rPr>
              <a:t>2</a:t>
            </a:r>
            <a:r>
              <a:rPr lang="en-US" sz="4000" baseline="30000" dirty="0">
                <a:latin typeface="Agency FB" panose="020B0503020202020204" pitchFamily="34" charset="0"/>
              </a:rPr>
              <a:t>nd</a:t>
            </a:r>
            <a:r>
              <a:rPr lang="en-US" sz="4000" dirty="0">
                <a:latin typeface="Agency FB" panose="020B0503020202020204" pitchFamily="34" charset="0"/>
              </a:rPr>
              <a:t> Objective – Who Is Abel?</a:t>
            </a:r>
          </a:p>
          <a:p>
            <a:pPr marL="0" indent="0">
              <a:buNone/>
            </a:pPr>
            <a:r>
              <a:rPr lang="en-US" sz="4000" dirty="0">
                <a:latin typeface="Agency FB" panose="020B0503020202020204" pitchFamily="34" charset="0"/>
              </a:rPr>
              <a:t>3</a:t>
            </a:r>
            <a:r>
              <a:rPr lang="en-US" sz="4000" baseline="30000" dirty="0">
                <a:latin typeface="Agency FB" panose="020B0503020202020204" pitchFamily="34" charset="0"/>
              </a:rPr>
              <a:t>rd</a:t>
            </a:r>
            <a:r>
              <a:rPr lang="en-US" sz="4000" dirty="0">
                <a:latin typeface="Agency FB" panose="020B0503020202020204" pitchFamily="34" charset="0"/>
              </a:rPr>
              <a:t> Objective – What’s the Big Picture?</a:t>
            </a:r>
          </a:p>
        </p:txBody>
      </p:sp>
    </p:spTree>
    <p:extLst>
      <p:ext uri="{BB962C8B-B14F-4D97-AF65-F5344CB8AC3E}">
        <p14:creationId xmlns:p14="http://schemas.microsoft.com/office/powerpoint/2010/main" val="196414514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FF9F-8D5C-4CAC-B096-28B420CA88FF}"/>
              </a:ext>
            </a:extLst>
          </p:cNvPr>
          <p:cNvSpPr>
            <a:spLocks noGrp="1"/>
          </p:cNvSpPr>
          <p:nvPr>
            <p:ph type="title"/>
          </p:nvPr>
        </p:nvSpPr>
        <p:spPr/>
        <p:txBody>
          <a:bodyPr/>
          <a:lstStyle/>
          <a:p>
            <a:r>
              <a:rPr lang="en-US" dirty="0">
                <a:latin typeface="Agency FB" panose="020B0503020202020204" pitchFamily="34" charset="0"/>
              </a:rPr>
              <a:t>Why Abel?</a:t>
            </a:r>
          </a:p>
        </p:txBody>
      </p:sp>
      <p:sp>
        <p:nvSpPr>
          <p:cNvPr id="3" name="Content Placeholder 2">
            <a:extLst>
              <a:ext uri="{FF2B5EF4-FFF2-40B4-BE49-F238E27FC236}">
                <a16:creationId xmlns:a16="http://schemas.microsoft.com/office/drawing/2014/main" id="{340EF8F8-D3EA-494F-A799-689EC34FA9EE}"/>
              </a:ext>
            </a:extLst>
          </p:cNvPr>
          <p:cNvSpPr>
            <a:spLocks noGrp="1"/>
          </p:cNvSpPr>
          <p:nvPr>
            <p:ph idx="1"/>
          </p:nvPr>
        </p:nvSpPr>
        <p:spPr>
          <a:xfrm>
            <a:off x="838200" y="1690688"/>
            <a:ext cx="10515600" cy="4351338"/>
          </a:xfrm>
        </p:spPr>
        <p:txBody>
          <a:bodyPr>
            <a:normAutofit/>
          </a:bodyPr>
          <a:lstStyle/>
          <a:p>
            <a:pPr marL="0" indent="0" algn="just">
              <a:buNone/>
            </a:pPr>
            <a:r>
              <a:rPr lang="en-US" sz="6600" dirty="0">
                <a:latin typeface="Agency FB" panose="020B0503020202020204" pitchFamily="34" charset="0"/>
              </a:rPr>
              <a:t>Standing Up for Jesus Requires Faith! </a:t>
            </a:r>
          </a:p>
          <a:p>
            <a:pPr marL="0" indent="0" algn="just">
              <a:buNone/>
            </a:pPr>
            <a:r>
              <a:rPr lang="en-US" sz="6600" dirty="0">
                <a:latin typeface="Agency FB" panose="020B0503020202020204" pitchFamily="34" charset="0"/>
              </a:rPr>
              <a:t>Abel Sets the First Example.</a:t>
            </a:r>
          </a:p>
        </p:txBody>
      </p:sp>
    </p:spTree>
    <p:extLst>
      <p:ext uri="{BB962C8B-B14F-4D97-AF65-F5344CB8AC3E}">
        <p14:creationId xmlns:p14="http://schemas.microsoft.com/office/powerpoint/2010/main" val="177330580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FF9F-8D5C-4CAC-B096-28B420CA88FF}"/>
              </a:ext>
            </a:extLst>
          </p:cNvPr>
          <p:cNvSpPr>
            <a:spLocks noGrp="1"/>
          </p:cNvSpPr>
          <p:nvPr>
            <p:ph type="title"/>
          </p:nvPr>
        </p:nvSpPr>
        <p:spPr/>
        <p:txBody>
          <a:bodyPr>
            <a:normAutofit/>
          </a:bodyPr>
          <a:lstStyle/>
          <a:p>
            <a:r>
              <a:rPr lang="en-US" sz="5400" b="1" dirty="0">
                <a:solidFill>
                  <a:srgbClr val="E60903"/>
                </a:solidFill>
                <a:latin typeface="Agency FB" panose="020B0503020202020204" pitchFamily="34" charset="0"/>
              </a:rPr>
              <a:t>Hebrews 10:35-11:4</a:t>
            </a:r>
          </a:p>
        </p:txBody>
      </p:sp>
      <p:sp>
        <p:nvSpPr>
          <p:cNvPr id="3" name="Content Placeholder 2">
            <a:extLst>
              <a:ext uri="{FF2B5EF4-FFF2-40B4-BE49-F238E27FC236}">
                <a16:creationId xmlns:a16="http://schemas.microsoft.com/office/drawing/2014/main" id="{340EF8F8-D3EA-494F-A799-689EC34FA9EE}"/>
              </a:ext>
            </a:extLst>
          </p:cNvPr>
          <p:cNvSpPr>
            <a:spLocks noGrp="1"/>
          </p:cNvSpPr>
          <p:nvPr>
            <p:ph idx="1"/>
          </p:nvPr>
        </p:nvSpPr>
        <p:spPr>
          <a:xfrm>
            <a:off x="838200" y="1690688"/>
            <a:ext cx="10515600" cy="4351338"/>
          </a:xfrm>
        </p:spPr>
        <p:txBody>
          <a:bodyPr>
            <a:normAutofit/>
          </a:bodyPr>
          <a:lstStyle/>
          <a:p>
            <a:pPr marL="0" indent="0" algn="just">
              <a:buNone/>
            </a:pPr>
            <a:r>
              <a:rPr lang="en-US" sz="3600" dirty="0">
                <a:latin typeface="Arial Nova Light" panose="020B0304020202020204" pitchFamily="34" charset="0"/>
                <a:cs typeface="Arial Nova Light" panose="020B0304020202020204" pitchFamily="34" charset="0"/>
              </a:rPr>
              <a:t>For you have need of endurance, so that when you have done the will of God, you may receive what was promised. For yet in a very little while, He who is coming will come, and will not delay. But My righteous one shall live by faith; And if he shrinks back, My soul has no pleasure in him. But we are not of those who shrink back to destruction, but of those who have faith to the preserving of the soul. </a:t>
            </a:r>
          </a:p>
        </p:txBody>
      </p:sp>
    </p:spTree>
    <p:extLst>
      <p:ext uri="{BB962C8B-B14F-4D97-AF65-F5344CB8AC3E}">
        <p14:creationId xmlns:p14="http://schemas.microsoft.com/office/powerpoint/2010/main" val="353083193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FF9F-8D5C-4CAC-B096-28B420CA88FF}"/>
              </a:ext>
            </a:extLst>
          </p:cNvPr>
          <p:cNvSpPr>
            <a:spLocks noGrp="1"/>
          </p:cNvSpPr>
          <p:nvPr>
            <p:ph type="title"/>
          </p:nvPr>
        </p:nvSpPr>
        <p:spPr/>
        <p:txBody>
          <a:bodyPr/>
          <a:lstStyle/>
          <a:p>
            <a:r>
              <a:rPr lang="en-US" sz="5400" b="1" dirty="0">
                <a:solidFill>
                  <a:srgbClr val="E60903"/>
                </a:solidFill>
                <a:latin typeface="Agency FB" panose="020B0503020202020204" pitchFamily="34" charset="0"/>
              </a:rPr>
              <a:t>Hebrews 10:35-11:4</a:t>
            </a:r>
            <a:endParaRPr lang="en-US" dirty="0">
              <a:latin typeface="Agency FB" panose="020B0503020202020204" pitchFamily="34" charset="0"/>
            </a:endParaRPr>
          </a:p>
        </p:txBody>
      </p:sp>
      <p:sp>
        <p:nvSpPr>
          <p:cNvPr id="3" name="Content Placeholder 2">
            <a:extLst>
              <a:ext uri="{FF2B5EF4-FFF2-40B4-BE49-F238E27FC236}">
                <a16:creationId xmlns:a16="http://schemas.microsoft.com/office/drawing/2014/main" id="{340EF8F8-D3EA-494F-A799-689EC34FA9EE}"/>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en-US" sz="4000" dirty="0">
                <a:latin typeface="Arial Nova Light" panose="020B0304020202020204" pitchFamily="34" charset="0"/>
                <a:cs typeface="Arial Nova Light" panose="020B0304020202020204" pitchFamily="34" charset="0"/>
              </a:rPr>
              <a:t>Now faith is the </a:t>
            </a:r>
            <a:r>
              <a:rPr lang="en-US" sz="4000" u="sng" dirty="0">
                <a:solidFill>
                  <a:srgbClr val="E60903"/>
                </a:solidFill>
                <a:latin typeface="Arial Nova Light" panose="020B0304020202020204" pitchFamily="34" charset="0"/>
                <a:cs typeface="Arial Nova Light" panose="020B0304020202020204" pitchFamily="34" charset="0"/>
              </a:rPr>
              <a:t>assurance</a:t>
            </a:r>
            <a:r>
              <a:rPr lang="en-US" sz="4000" dirty="0">
                <a:latin typeface="Arial Nova Light" panose="020B0304020202020204" pitchFamily="34" charset="0"/>
                <a:cs typeface="Arial Nova Light" panose="020B0304020202020204" pitchFamily="34" charset="0"/>
              </a:rPr>
              <a:t> of things hoped for, the </a:t>
            </a:r>
            <a:r>
              <a:rPr lang="en-US" sz="4000" u="sng" dirty="0">
                <a:solidFill>
                  <a:srgbClr val="E60903"/>
                </a:solidFill>
                <a:latin typeface="Arial Nova Light" panose="020B0304020202020204" pitchFamily="34" charset="0"/>
                <a:cs typeface="Arial Nova Light" panose="020B0304020202020204" pitchFamily="34" charset="0"/>
              </a:rPr>
              <a:t>conviction</a:t>
            </a:r>
            <a:r>
              <a:rPr lang="en-US" sz="4000" dirty="0">
                <a:latin typeface="Arial Nova Light" panose="020B0304020202020204" pitchFamily="34" charset="0"/>
                <a:cs typeface="Arial Nova Light" panose="020B0304020202020204" pitchFamily="34" charset="0"/>
              </a:rPr>
              <a:t> of things not seen. For by it the men of old gained approval. By faith we </a:t>
            </a:r>
            <a:r>
              <a:rPr lang="en-US" sz="4000" b="1" dirty="0">
                <a:latin typeface="Arial Nova Light" panose="020B0304020202020204" pitchFamily="34" charset="0"/>
                <a:cs typeface="Arial Nova Light" panose="020B0304020202020204" pitchFamily="34" charset="0"/>
              </a:rPr>
              <a:t>understand</a:t>
            </a:r>
            <a:r>
              <a:rPr lang="en-US" sz="4000" dirty="0">
                <a:latin typeface="Arial Nova Light" panose="020B0304020202020204" pitchFamily="34" charset="0"/>
                <a:cs typeface="Arial Nova Light" panose="020B0304020202020204" pitchFamily="34" charset="0"/>
              </a:rPr>
              <a:t> that the worlds were prepared by the word of God, so that what is seen was not made out of things which are visible. By faith Abel </a:t>
            </a:r>
            <a:r>
              <a:rPr lang="en-US" sz="4000" b="1" dirty="0">
                <a:latin typeface="Arial Nova Light" panose="020B0304020202020204" pitchFamily="34" charset="0"/>
                <a:cs typeface="Arial Nova Light" panose="020B0304020202020204" pitchFamily="34" charset="0"/>
              </a:rPr>
              <a:t>offered</a:t>
            </a:r>
            <a:r>
              <a:rPr lang="en-US" sz="4000" dirty="0">
                <a:latin typeface="Arial Nova Light" panose="020B0304020202020204" pitchFamily="34" charset="0"/>
                <a:cs typeface="Arial Nova Light" panose="020B0304020202020204" pitchFamily="34" charset="0"/>
              </a:rPr>
              <a:t> to God a better sacrifice than Cain, through which he obtained the testimony that he was righteous, God testifying about his gifts, and through faith, though he is dead, he still speaks.</a:t>
            </a:r>
          </a:p>
        </p:txBody>
      </p:sp>
    </p:spTree>
    <p:extLst>
      <p:ext uri="{BB962C8B-B14F-4D97-AF65-F5344CB8AC3E}">
        <p14:creationId xmlns:p14="http://schemas.microsoft.com/office/powerpoint/2010/main" val="159902809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362</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Malgun Gothic</vt:lpstr>
      <vt:lpstr>Agency FB</vt:lpstr>
      <vt:lpstr>Arial</vt:lpstr>
      <vt:lpstr>Arial Nova Light</vt:lpstr>
      <vt:lpstr>Calibri</vt:lpstr>
      <vt:lpstr>Calibri Light</vt:lpstr>
      <vt:lpstr>Segoe UI</vt:lpstr>
      <vt:lpstr>Office Theme</vt:lpstr>
      <vt:lpstr>ABEL</vt:lpstr>
      <vt:lpstr>What To Expect in 2018:</vt:lpstr>
      <vt:lpstr>What To Expect This Month:</vt:lpstr>
      <vt:lpstr>Word of the Month:</vt:lpstr>
      <vt:lpstr>ABEL</vt:lpstr>
      <vt:lpstr>What To Expect This Morning:</vt:lpstr>
      <vt:lpstr>Why Abel?</vt:lpstr>
      <vt:lpstr>Hebrews 10:35-11:4</vt:lpstr>
      <vt:lpstr>Hebrews 10:35-11:4</vt:lpstr>
      <vt:lpstr>Who Is Abel?</vt:lpstr>
      <vt:lpstr>What’s The Big Picture?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Abel</dc:title>
  <dc:creator>Trevor Trokey</dc:creator>
  <cp:lastModifiedBy>Trevor Trokey</cp:lastModifiedBy>
  <cp:revision>5</cp:revision>
  <dcterms:created xsi:type="dcterms:W3CDTF">2018-01-07T07:52:39Z</dcterms:created>
  <dcterms:modified xsi:type="dcterms:W3CDTF">2018-01-10T00:48:12Z</dcterms:modified>
</cp:coreProperties>
</file>